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varScale="1">
        <p:scale>
          <a:sx n="42" d="100"/>
          <a:sy n="42" d="100"/>
        </p:scale>
        <p:origin x="98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youtube.com/watch?v=_rSHqvjDksg" TargetMode="External"/><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hyperlink" Target="https://www.youtube.com/watch?v=Hbw9Se42aZ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7695852" h="8949552" extrusionOk="0">
                <a:moveTo>
                  <a:pt x="0" y="0"/>
                </a:moveTo>
                <a:lnTo>
                  <a:pt x="17695852" y="0"/>
                </a:lnTo>
                <a:lnTo>
                  <a:pt x="17695852" y="8949552"/>
                </a:lnTo>
                <a:lnTo>
                  <a:pt x="0" y="8949552"/>
                </a:lnTo>
                <a:lnTo>
                  <a:pt x="0" y="0"/>
                </a:lnTo>
                <a:close/>
              </a:path>
            </a:pathLst>
          </a:custGeom>
          <a:blipFill rotWithShape="1">
            <a:blip r:embed="rId3">
              <a:alphaModFix/>
            </a:blip>
            <a:stretch>
              <a:fillRect l="-2146" t="-7021" r="-296" b="-6166"/>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10"/>
          <p:cNvGrpSpPr/>
          <p:nvPr/>
        </p:nvGrpSpPr>
        <p:grpSpPr>
          <a:xfrm>
            <a:off x="0" y="0"/>
            <a:ext cx="8237885" cy="10286999"/>
            <a:chOff x="0" y="-38100"/>
            <a:chExt cx="2031028" cy="2443570"/>
          </a:xfrm>
          <a:solidFill>
            <a:srgbClr val="CC5B60"/>
          </a:solidFill>
        </p:grpSpPr>
        <p:sp>
          <p:nvSpPr>
            <p:cNvPr id="324" name="Google Shape;324;p10"/>
            <p:cNvSpPr/>
            <p:nvPr/>
          </p:nvSpPr>
          <p:spPr>
            <a:xfrm>
              <a:off x="0" y="0"/>
              <a:ext cx="2031028" cy="2405470"/>
            </a:xfrm>
            <a:custGeom>
              <a:avLst/>
              <a:gdLst/>
              <a:ahLst/>
              <a:cxnLst/>
              <a:rect l="l" t="t" r="r" b="b"/>
              <a:pathLst>
                <a:path w="2031028" h="2405470" extrusionOk="0">
                  <a:moveTo>
                    <a:pt x="0" y="0"/>
                  </a:moveTo>
                  <a:lnTo>
                    <a:pt x="2031028" y="0"/>
                  </a:lnTo>
                  <a:lnTo>
                    <a:pt x="2031028" y="2405470"/>
                  </a:lnTo>
                  <a:lnTo>
                    <a:pt x="0" y="2405470"/>
                  </a:lnTo>
                  <a:close/>
                </a:path>
              </a:pathLst>
            </a:custGeom>
            <a:grpFill/>
            <a:ln>
              <a:noFill/>
            </a:ln>
          </p:spPr>
        </p:sp>
        <p:sp>
          <p:nvSpPr>
            <p:cNvPr id="325" name="Google Shape;325;p10"/>
            <p:cNvSpPr txBox="1"/>
            <p:nvPr/>
          </p:nvSpPr>
          <p:spPr>
            <a:xfrm>
              <a:off x="0" y="-38100"/>
              <a:ext cx="2031028"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29" name="Google Shape;329;p10"/>
          <p:cNvCxnSpPr/>
          <p:nvPr/>
        </p:nvCxnSpPr>
        <p:spPr>
          <a:xfrm>
            <a:off x="367827" y="3651275"/>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437290" y="840854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38" name="Google Shape;338;p10"/>
          <p:cNvGraphicFramePr/>
          <p:nvPr>
            <p:extLst>
              <p:ext uri="{D42A27DB-BD31-4B8C-83A1-F6EECF244321}">
                <p14:modId xmlns:p14="http://schemas.microsoft.com/office/powerpoint/2010/main" val="3060247035"/>
              </p:ext>
            </p:extLst>
          </p:nvPr>
        </p:nvGraphicFramePr>
        <p:xfrm>
          <a:off x="8693259" y="1878455"/>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20000"/>
                    </a:ext>
                  </a:extLst>
                </a:gridCol>
                <a:gridCol w="2953325">
                  <a:extLst>
                    <a:ext uri="{9D8B030D-6E8A-4147-A177-3AD203B41FA5}">
                      <a16:colId xmlns:a16="http://schemas.microsoft.com/office/drawing/2014/main" val="20001"/>
                    </a:ext>
                  </a:extLst>
                </a:gridCol>
                <a:gridCol w="2953325">
                  <a:extLst>
                    <a:ext uri="{9D8B030D-6E8A-4147-A177-3AD203B41FA5}">
                      <a16:colId xmlns:a16="http://schemas.microsoft.com/office/drawing/2014/main" val="20002"/>
                    </a:ext>
                  </a:extLst>
                </a:gridCol>
              </a:tblGrid>
              <a:tr h="1465025">
                <a:tc>
                  <a:txBody>
                    <a:bodyPr/>
                    <a:lstStyle/>
                    <a:p>
                      <a:pPr marL="0" marR="0" lvl="0" indent="0" algn="ctr" rtl="0">
                        <a:lnSpc>
                          <a:spcPct val="140016"/>
                        </a:lnSpc>
                        <a:spcBef>
                          <a:spcPts val="0"/>
                        </a:spcBef>
                        <a:spcAft>
                          <a:spcPts val="0"/>
                        </a:spcAft>
                        <a:buNone/>
                      </a:pPr>
                      <a:r>
                        <a:rPr lang="en-US" sz="2000" b="1" u="none" strike="noStrike" cap="none" dirty="0">
                          <a:solidFill>
                            <a:schemeClr val="bg1"/>
                          </a:solidFill>
                          <a:latin typeface="Poppins" panose="00000500000000000000" pitchFamily="2" charset="-18"/>
                          <a:ea typeface="Inter"/>
                          <a:cs typeface="Poppins" panose="00000500000000000000" pitchFamily="2" charset="-18"/>
                          <a:sym typeface="Inter"/>
                        </a:rPr>
                        <a:t>Voltage</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5"/>
                        </a:lnSpc>
                        <a:spcBef>
                          <a:spcPts val="0"/>
                        </a:spcBef>
                        <a:spcAft>
                          <a:spcPts val="0"/>
                        </a:spcAft>
                        <a:buNone/>
                      </a:pPr>
                      <a:r>
                        <a:rPr lang="en-US" sz="2000" b="1" u="none" strike="noStrike" cap="none" dirty="0">
                          <a:solidFill>
                            <a:schemeClr val="bg1"/>
                          </a:solidFill>
                          <a:latin typeface="Poppins" panose="00000500000000000000" pitchFamily="2" charset="-18"/>
                          <a:ea typeface="Inter"/>
                          <a:cs typeface="Poppins" panose="00000500000000000000" pitchFamily="2" charset="-18"/>
                          <a:sym typeface="Inter"/>
                        </a:rPr>
                        <a:t>Current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5"/>
                        </a:lnSpc>
                        <a:spcBef>
                          <a:spcPts val="0"/>
                        </a:spcBef>
                        <a:spcAft>
                          <a:spcPts val="0"/>
                        </a:spcAft>
                        <a:buNone/>
                      </a:pPr>
                      <a:r>
                        <a:rPr lang="en-US" sz="2000" b="1" u="none" strike="noStrike" cap="none">
                          <a:solidFill>
                            <a:schemeClr val="bg1"/>
                          </a:solidFill>
                          <a:latin typeface="Poppins" panose="00000500000000000000" pitchFamily="2" charset="-18"/>
                          <a:ea typeface="Inter"/>
                          <a:cs typeface="Poppins" panose="00000500000000000000" pitchFamily="2" charset="-18"/>
                          <a:sym typeface="Inter"/>
                        </a:rPr>
                        <a:t>Resistance</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0"/>
                  </a:ext>
                </a:extLst>
              </a:tr>
              <a:tr h="1465025">
                <a:tc>
                  <a:txBody>
                    <a:bodyPr/>
                    <a:lstStyle/>
                    <a:p>
                      <a:pPr marL="0" marR="0" lvl="0" indent="0" algn="ctr" rtl="0">
                        <a:lnSpc>
                          <a:spcPct val="140015"/>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2V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6"/>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1/2 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6"/>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1"/>
                  </a:ext>
                </a:extLst>
              </a:tr>
              <a:tr h="1465025">
                <a:tc>
                  <a:txBody>
                    <a:bodyPr/>
                    <a:lstStyle/>
                    <a:p>
                      <a:pPr marL="0" marR="0" lvl="0" indent="0" algn="ctr" rtl="0">
                        <a:lnSpc>
                          <a:spcPct val="140016"/>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4V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5"/>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1A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5"/>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2"/>
                  </a:ext>
                </a:extLst>
              </a:tr>
              <a:tr h="1465025">
                <a:tc>
                  <a:txBody>
                    <a:bodyPr/>
                    <a:lstStyle/>
                    <a:p>
                      <a:pPr marL="0" marR="0" lvl="0" indent="0" algn="ctr" rtl="0">
                        <a:lnSpc>
                          <a:spcPct val="140016"/>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8V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5"/>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2A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6"/>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4 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3"/>
                  </a:ext>
                </a:extLst>
              </a:tr>
            </a:tbl>
          </a:graphicData>
        </a:graphic>
      </p:graphicFrame>
      <p:sp>
        <p:nvSpPr>
          <p:cNvPr id="339" name="Google Shape;339;p10"/>
          <p:cNvSpPr txBox="1"/>
          <p:nvPr/>
        </p:nvSpPr>
        <p:spPr>
          <a:xfrm>
            <a:off x="545250" y="751590"/>
            <a:ext cx="7209185" cy="2381251"/>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a:solidFill>
                  <a:srgbClr val="FFFFFF"/>
                </a:solidFill>
                <a:latin typeface="Poppins"/>
                <a:ea typeface="Poppins"/>
                <a:cs typeface="Poppins"/>
                <a:sym typeface="Poppins"/>
              </a:rPr>
              <a:t>RELATIONSHIP BETWEEN VOLTAGE, CURRENT, AND RESISTANCE</a:t>
            </a:r>
            <a:endParaRPr dirty="0"/>
          </a:p>
        </p:txBody>
      </p:sp>
      <p:sp>
        <p:nvSpPr>
          <p:cNvPr id="340" name="Google Shape;340;p10"/>
          <p:cNvSpPr txBox="1"/>
          <p:nvPr/>
        </p:nvSpPr>
        <p:spPr>
          <a:xfrm>
            <a:off x="734766" y="4403663"/>
            <a:ext cx="7169700" cy="301621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The relation between voltage, current, and resistance can easily be studied using the formula,</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Where: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is the voltage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I is the resistance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is the resistance</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FB644717-08C6-55AB-1CA8-C5E2FC0C38D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4E2C1CB3-BF26-FA0C-5B97-CF35F0FDCE8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4" name="Obrázok 3">
            <a:extLst>
              <a:ext uri="{FF2B5EF4-FFF2-40B4-BE49-F238E27FC236}">
                <a16:creationId xmlns:a16="http://schemas.microsoft.com/office/drawing/2014/main" id="{4680C23E-2EB8-95A1-C37A-F5420AEDB03B}"/>
              </a:ext>
            </a:extLst>
          </p:cNvPr>
          <p:cNvPicPr>
            <a:picLocks noChangeAspect="1"/>
          </p:cNvPicPr>
          <p:nvPr/>
        </p:nvPicPr>
        <p:blipFill>
          <a:blip r:embed="rId5"/>
          <a:stretch>
            <a:fillRect/>
          </a:stretch>
        </p:blipFill>
        <p:spPr>
          <a:xfrm>
            <a:off x="13894066" y="249418"/>
            <a:ext cx="3365234" cy="7060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11"/>
          <p:cNvGrpSpPr/>
          <p:nvPr/>
        </p:nvGrpSpPr>
        <p:grpSpPr>
          <a:xfrm>
            <a:off x="1" y="0"/>
            <a:ext cx="8121374" cy="10286999"/>
            <a:chOff x="0" y="-38100"/>
            <a:chExt cx="2031028" cy="2443570"/>
          </a:xfrm>
          <a:solidFill>
            <a:srgbClr val="CC5B60"/>
          </a:solidFill>
        </p:grpSpPr>
        <p:sp>
          <p:nvSpPr>
            <p:cNvPr id="346" name="Google Shape;346;p11"/>
            <p:cNvSpPr/>
            <p:nvPr/>
          </p:nvSpPr>
          <p:spPr>
            <a:xfrm>
              <a:off x="0" y="0"/>
              <a:ext cx="2031028" cy="2405470"/>
            </a:xfrm>
            <a:custGeom>
              <a:avLst/>
              <a:gdLst/>
              <a:ahLst/>
              <a:cxnLst/>
              <a:rect l="l" t="t" r="r" b="b"/>
              <a:pathLst>
                <a:path w="2031028" h="2405470" extrusionOk="0">
                  <a:moveTo>
                    <a:pt x="0" y="0"/>
                  </a:moveTo>
                  <a:lnTo>
                    <a:pt x="2031028" y="0"/>
                  </a:lnTo>
                  <a:lnTo>
                    <a:pt x="2031028" y="2405470"/>
                  </a:lnTo>
                  <a:lnTo>
                    <a:pt x="0" y="2405470"/>
                  </a:lnTo>
                  <a:close/>
                </a:path>
              </a:pathLst>
            </a:custGeom>
            <a:grpFill/>
            <a:ln>
              <a:noFill/>
            </a:ln>
          </p:spPr>
        </p:sp>
        <p:sp>
          <p:nvSpPr>
            <p:cNvPr id="347" name="Google Shape;347;p11"/>
            <p:cNvSpPr txBox="1"/>
            <p:nvPr/>
          </p:nvSpPr>
          <p:spPr>
            <a:xfrm>
              <a:off x="0" y="-38100"/>
              <a:ext cx="2031028"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51" name="Google Shape;351;p11"/>
          <p:cNvCxnSpPr/>
          <p:nvPr/>
        </p:nvCxnSpPr>
        <p:spPr>
          <a:xfrm>
            <a:off x="658566" y="1918160"/>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316966" y="7966778"/>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361" name="Google Shape;361;p11"/>
          <p:cNvSpPr txBox="1"/>
          <p:nvPr/>
        </p:nvSpPr>
        <p:spPr>
          <a:xfrm>
            <a:off x="912189" y="856728"/>
            <a:ext cx="7209185" cy="800101"/>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a:solidFill>
                  <a:srgbClr val="FFFFFF"/>
                </a:solidFill>
                <a:latin typeface="Poppins"/>
                <a:ea typeface="Poppins"/>
                <a:cs typeface="Poppins"/>
                <a:sym typeface="Poppins"/>
              </a:rPr>
              <a:t>OHM’S LAW TRIANGLE</a:t>
            </a:r>
            <a:endParaRPr/>
          </a:p>
        </p:txBody>
      </p:sp>
      <p:sp>
        <p:nvSpPr>
          <p:cNvPr id="362" name="Google Shape;362;p11"/>
          <p:cNvSpPr txBox="1"/>
          <p:nvPr/>
        </p:nvSpPr>
        <p:spPr>
          <a:xfrm>
            <a:off x="658566" y="3793400"/>
            <a:ext cx="67602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The Ohm’s law triangle is a visual aid designed to help understand and memorize the relationship between voltage, current, and resistance. This tool assists engineers in recalling the correct order of these three key elements: current (I), voltage (V), and resistance (R).</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BFF3E426-E112-B901-1CCD-6F0538EAA8A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5F515109-5D80-F4D7-B97A-9682D50D0B5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3C2329FC-1971-F81E-6314-57A5A3FD2F78}"/>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573474"/>
            <a:ext cx="5421286" cy="7635840"/>
            <a:chOff x="0" y="-38100"/>
            <a:chExt cx="1427828" cy="2154398"/>
          </a:xfrm>
          <a:solidFill>
            <a:srgbClr val="CC5B60"/>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573474"/>
            <a:ext cx="5421286" cy="7635840"/>
            <a:chOff x="0" y="-38100"/>
            <a:chExt cx="1427828" cy="2154398"/>
          </a:xfrm>
          <a:solidFill>
            <a:srgbClr val="CC5B60"/>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573474"/>
            <a:ext cx="5421286" cy="7635840"/>
            <a:chOff x="0" y="-38100"/>
            <a:chExt cx="1427828" cy="2154398"/>
          </a:xfrm>
          <a:solidFill>
            <a:srgbClr val="CC5B60"/>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2799"/>
            <a:ext cx="11730921" cy="1265996"/>
            <a:chOff x="0" y="-38100"/>
            <a:chExt cx="3737049" cy="444538"/>
          </a:xfrm>
          <a:solidFill>
            <a:srgbClr val="CC5B60"/>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1" name="Google Shape;381;p12"/>
          <p:cNvSpPr txBox="1"/>
          <p:nvPr/>
        </p:nvSpPr>
        <p:spPr>
          <a:xfrm>
            <a:off x="625777" y="6007594"/>
            <a:ext cx="4984800"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Resistivity</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The hindrance faced by the electrons while moving in any material is called the resistivity of the material. Let a resistor of a length of ‘l’ and the cross-sectional area of ‘A’ has a resistance be R. </a:t>
            </a:r>
            <a:endParaRPr sz="2000" dirty="0">
              <a:solidFill>
                <a:schemeClr val="bg1"/>
              </a:solidFill>
              <a:latin typeface="Poppins" panose="00000500000000000000" pitchFamily="2" charset="-18"/>
              <a:cs typeface="Poppins" panose="00000500000000000000" pitchFamily="2" charset="-18"/>
            </a:endParaRPr>
          </a:p>
        </p:txBody>
      </p:sp>
      <p:sp>
        <p:nvSpPr>
          <p:cNvPr id="382" name="Google Shape;382;p12"/>
          <p:cNvSpPr txBox="1"/>
          <p:nvPr/>
        </p:nvSpPr>
        <p:spPr>
          <a:xfrm>
            <a:off x="1028700" y="219075"/>
            <a:ext cx="10769833" cy="8096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a:solidFill>
                  <a:srgbClr val="FFFFFF"/>
                </a:solidFill>
                <a:latin typeface="Poppins"/>
                <a:ea typeface="Poppins"/>
                <a:cs typeface="Poppins"/>
                <a:sym typeface="Poppins"/>
              </a:rPr>
              <a:t>VECTOR FORM OF OHM’S LAW</a:t>
            </a:r>
            <a:endParaRPr/>
          </a:p>
        </p:txBody>
      </p:sp>
      <p:sp>
        <p:nvSpPr>
          <p:cNvPr id="383" name="Google Shape;383;p12"/>
          <p:cNvSpPr txBox="1"/>
          <p:nvPr/>
        </p:nvSpPr>
        <p:spPr>
          <a:xfrm>
            <a:off x="688827" y="2080120"/>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The relation between current and voltage is established by, Ohm’s law, and its vector form is:</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σ E</a:t>
            </a:r>
            <a:endParaRPr sz="2000" dirty="0">
              <a:solidFill>
                <a:schemeClr val="bg1"/>
              </a:solidFill>
              <a:latin typeface="Poppins" panose="00000500000000000000" pitchFamily="2" charset="-18"/>
              <a:cs typeface="Poppins" panose="00000500000000000000" pitchFamily="2" charset="-18"/>
            </a:endParaRPr>
          </a:p>
        </p:txBody>
      </p:sp>
      <p:sp>
        <p:nvSpPr>
          <p:cNvPr id="384" name="Google Shape;384;p12"/>
          <p:cNvSpPr txBox="1"/>
          <p:nvPr/>
        </p:nvSpPr>
        <p:spPr>
          <a:xfrm>
            <a:off x="12430006" y="2080120"/>
            <a:ext cx="4897200" cy="51706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Where </a:t>
            </a:r>
            <a:r>
              <a:rPr lang="en-US" sz="2000" b="1" i="0" u="none" strike="noStrike" cap="none">
                <a:solidFill>
                  <a:schemeClr val="bg1"/>
                </a:solidFill>
                <a:latin typeface="Poppins" panose="00000500000000000000" pitchFamily="2" charset="-18"/>
                <a:ea typeface="Open Sans"/>
                <a:cs typeface="Poppins" panose="00000500000000000000" pitchFamily="2" charset="-18"/>
                <a:sym typeface="Open Sans"/>
              </a:rPr>
              <a:t>ρ </a:t>
            </a: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is the proportionality constant called coefficient of resistance or resistivity.</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Now if L = 1m and A = 1 m2, in the above formula we get,</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R = ρ</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This means for a resistor of length 1 m and cross-section area 1 m2 the resistance is called the resistivity of the material.</a:t>
            </a:r>
            <a:endParaRPr sz="2000">
              <a:solidFill>
                <a:schemeClr val="bg1"/>
              </a:solidFill>
              <a:latin typeface="Poppins" panose="00000500000000000000" pitchFamily="2" charset="-18"/>
              <a:cs typeface="Poppins" panose="00000500000000000000" pitchFamily="2" charset="-18"/>
            </a:endParaRPr>
          </a:p>
        </p:txBody>
      </p:sp>
      <p:sp>
        <p:nvSpPr>
          <p:cNvPr id="385" name="Google Shape;385;p12"/>
          <p:cNvSpPr txBox="1"/>
          <p:nvPr/>
        </p:nvSpPr>
        <p:spPr>
          <a:xfrm>
            <a:off x="688827" y="4026057"/>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Where,</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j is Current Density vector</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 is Electric Field vector</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σ is conductivity of material</a:t>
            </a:r>
            <a:endParaRPr sz="2000">
              <a:solidFill>
                <a:schemeClr val="bg1"/>
              </a:solidFill>
              <a:latin typeface="Poppins" panose="00000500000000000000" pitchFamily="2" charset="-18"/>
              <a:cs typeface="Poppins" panose="00000500000000000000" pitchFamily="2" charset="-18"/>
            </a:endParaRPr>
          </a:p>
        </p:txBody>
      </p:sp>
      <p:sp>
        <p:nvSpPr>
          <p:cNvPr id="386" name="Google Shape;386;p12"/>
          <p:cNvSpPr txBox="1"/>
          <p:nvPr/>
        </p:nvSpPr>
        <p:spPr>
          <a:xfrm>
            <a:off x="6571742" y="2080120"/>
            <a:ext cx="4897200" cy="387798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1" i="0" u="none" strike="noStrike" cap="none">
                <a:solidFill>
                  <a:schemeClr val="bg1"/>
                </a:solidFill>
                <a:latin typeface="Poppins" panose="00000500000000000000" pitchFamily="2" charset="-18"/>
                <a:ea typeface="Open Sans"/>
                <a:cs typeface="Poppins" panose="00000500000000000000" pitchFamily="2" charset="-18"/>
                <a:sym typeface="Open Sans"/>
              </a:rPr>
              <a:t>Then we know:</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Resistance is directly proportional to the length of the resistor, i.e. R ∝ l, . . .(1)</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Resistance is inversely proportional to the cross-section area of the resistor, i.e. R ∝ 1/A . . .(2)</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a:solidFill>
                  <a:schemeClr val="bg1"/>
                </a:solidFill>
                <a:latin typeface="Poppins" panose="00000500000000000000" pitchFamily="2" charset="-18"/>
                <a:ea typeface="Open Sans"/>
                <a:cs typeface="Poppins" panose="00000500000000000000" pitchFamily="2" charset="-18"/>
                <a:sym typeface="Open Sans"/>
              </a:rPr>
              <a:t>Combining eq. (1) and eq.(2)</a:t>
            </a:r>
            <a:endParaRPr sz="2000">
              <a:solidFill>
                <a:schemeClr val="bg1"/>
              </a:solidFill>
              <a:latin typeface="Poppins" panose="00000500000000000000" pitchFamily="2" charset="-18"/>
              <a:cs typeface="Poppins" panose="00000500000000000000" pitchFamily="2" charset="-18"/>
            </a:endParaRPr>
          </a:p>
        </p:txBody>
      </p:sp>
      <p:sp>
        <p:nvSpPr>
          <p:cNvPr id="387" name="Google Shape;387;p12"/>
          <p:cNvSpPr txBox="1"/>
          <p:nvPr/>
        </p:nvSpPr>
        <p:spPr>
          <a:xfrm>
            <a:off x="7310597" y="6851975"/>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 ρl / A</a:t>
            </a:r>
            <a:endParaRPr sz="200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ED3FD3A5-D6EE-4292-0271-C3FE5FADDD5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653764DA-A072-E875-3967-2E71AA98E5C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4" name="Obrázok 3">
            <a:extLst>
              <a:ext uri="{FF2B5EF4-FFF2-40B4-BE49-F238E27FC236}">
                <a16:creationId xmlns:a16="http://schemas.microsoft.com/office/drawing/2014/main" id="{255A5DAD-572D-F41B-ECAE-913AEC8C8274}"/>
              </a:ext>
            </a:extLst>
          </p:cNvPr>
          <p:cNvPicPr>
            <a:picLocks noChangeAspect="1"/>
          </p:cNvPicPr>
          <p:nvPr/>
        </p:nvPicPr>
        <p:blipFill>
          <a:blip r:embed="rId5"/>
          <a:stretch>
            <a:fillRect/>
          </a:stretch>
        </p:blipFill>
        <p:spPr>
          <a:xfrm>
            <a:off x="13894066" y="249418"/>
            <a:ext cx="3365234" cy="706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pSp>
        <p:nvGrpSpPr>
          <p:cNvPr id="392" name="Google Shape;392;p13"/>
          <p:cNvGrpSpPr/>
          <p:nvPr/>
        </p:nvGrpSpPr>
        <p:grpSpPr>
          <a:xfrm>
            <a:off x="1" y="0"/>
            <a:ext cx="8097420" cy="10286999"/>
            <a:chOff x="0" y="-38100"/>
            <a:chExt cx="2031028" cy="2443570"/>
          </a:xfrm>
          <a:solidFill>
            <a:srgbClr val="CC5B60"/>
          </a:solidFill>
        </p:grpSpPr>
        <p:sp>
          <p:nvSpPr>
            <p:cNvPr id="393" name="Google Shape;393;p13"/>
            <p:cNvSpPr/>
            <p:nvPr/>
          </p:nvSpPr>
          <p:spPr>
            <a:xfrm>
              <a:off x="0" y="0"/>
              <a:ext cx="2031028" cy="2405470"/>
            </a:xfrm>
            <a:custGeom>
              <a:avLst/>
              <a:gdLst/>
              <a:ahLst/>
              <a:cxnLst/>
              <a:rect l="l" t="t" r="r" b="b"/>
              <a:pathLst>
                <a:path w="2031028" h="2405470" extrusionOk="0">
                  <a:moveTo>
                    <a:pt x="0" y="0"/>
                  </a:moveTo>
                  <a:lnTo>
                    <a:pt x="2031028" y="0"/>
                  </a:lnTo>
                  <a:lnTo>
                    <a:pt x="2031028" y="2405470"/>
                  </a:lnTo>
                  <a:lnTo>
                    <a:pt x="0" y="2405470"/>
                  </a:lnTo>
                  <a:close/>
                </a:path>
              </a:pathLst>
            </a:custGeom>
            <a:grpFill/>
            <a:ln>
              <a:noFill/>
            </a:ln>
          </p:spPr>
        </p:sp>
        <p:sp>
          <p:nvSpPr>
            <p:cNvPr id="394" name="Google Shape;394;p13"/>
            <p:cNvSpPr txBox="1"/>
            <p:nvPr/>
          </p:nvSpPr>
          <p:spPr>
            <a:xfrm>
              <a:off x="0" y="-38100"/>
              <a:ext cx="2031028"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98" name="Google Shape;398;p13"/>
          <p:cNvCxnSpPr/>
          <p:nvPr/>
        </p:nvCxnSpPr>
        <p:spPr>
          <a:xfrm>
            <a:off x="696666" y="3054279"/>
            <a:ext cx="1310100" cy="0"/>
          </a:xfrm>
          <a:prstGeom prst="straightConnector1">
            <a:avLst/>
          </a:prstGeom>
          <a:noFill/>
          <a:ln w="95250" cap="flat" cmpd="sng">
            <a:solidFill>
              <a:srgbClr val="FFFFFF"/>
            </a:solidFill>
            <a:prstDash val="solid"/>
            <a:round/>
            <a:headEnd type="none" w="sm" len="sm"/>
            <a:tailEnd type="none" w="sm" len="sm"/>
          </a:ln>
        </p:spPr>
      </p:cxnSp>
      <p:sp>
        <p:nvSpPr>
          <p:cNvPr id="405" name="Google Shape;405;p13"/>
          <p:cNvSpPr/>
          <p:nvPr/>
        </p:nvSpPr>
        <p:spPr>
          <a:xfrm>
            <a:off x="16639559" y="7990692"/>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16330" y="3503558"/>
            <a:ext cx="8311243"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408" name="Google Shape;408;p13"/>
          <p:cNvSpPr txBox="1"/>
          <p:nvPr/>
        </p:nvSpPr>
        <p:spPr>
          <a:xfrm>
            <a:off x="912189" y="856728"/>
            <a:ext cx="7209185" cy="207710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rgbClr val="FFFFFF"/>
                </a:solidFill>
                <a:latin typeface="Poppins"/>
                <a:ea typeface="Poppins"/>
                <a:cs typeface="Poppins"/>
                <a:sym typeface="Poppins"/>
              </a:rPr>
              <a:t>EXPERIMENTAL VERIFICATION OF OHM’S LAW</a:t>
            </a:r>
            <a:endParaRPr dirty="0"/>
          </a:p>
        </p:txBody>
      </p:sp>
      <p:sp>
        <p:nvSpPr>
          <p:cNvPr id="409" name="Google Shape;409;p13"/>
          <p:cNvSpPr txBox="1"/>
          <p:nvPr/>
        </p:nvSpPr>
        <p:spPr>
          <a:xfrm>
            <a:off x="8649093" y="1816100"/>
            <a:ext cx="9144000" cy="64633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Procedure</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The key K is closed initially and the rheostat is adjusted such that the reading in ammeter A and voltmeter V is minimum.</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The current is then increased in the circuit by adjusting the rheostat, and the current at various values of the rheostat and their respective voltage is recorded.</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Now for different values of voltage(V) and current(I) and then calculate the ratio of V/I.</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After calculating all the ratios of V/I for different values of voltage and current, we notice that the value is almost constant.</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Now plotting a graph of the current against the potential difference we get a straight line. This shows that the current is directly proportional to the potential difference and its slope is the resistance of the wire.</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endParaRP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p:txBody>
      </p:sp>
      <p:sp>
        <p:nvSpPr>
          <p:cNvPr id="410" name="Google Shape;410;p13"/>
          <p:cNvSpPr txBox="1"/>
          <p:nvPr/>
        </p:nvSpPr>
        <p:spPr>
          <a:xfrm>
            <a:off x="2807037" y="7767425"/>
            <a:ext cx="2483346" cy="5386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500" b="1" i="0" u="none" strike="noStrike" cap="none" dirty="0">
                <a:solidFill>
                  <a:schemeClr val="bg1"/>
                </a:solidFill>
                <a:latin typeface="Open Sans"/>
                <a:ea typeface="Open Sans"/>
                <a:cs typeface="Open Sans"/>
                <a:sym typeface="Open Sans"/>
              </a:rPr>
              <a:t>Circuit Diagram</a:t>
            </a:r>
            <a:endParaRPr dirty="0">
              <a:solidFill>
                <a:schemeClr val="bg1"/>
              </a:solidFill>
            </a:endParaRPr>
          </a:p>
        </p:txBody>
      </p:sp>
      <p:sp>
        <p:nvSpPr>
          <p:cNvPr id="2" name="Freeform 21">
            <a:extLst>
              <a:ext uri="{FF2B5EF4-FFF2-40B4-BE49-F238E27FC236}">
                <a16:creationId xmlns:a16="http://schemas.microsoft.com/office/drawing/2014/main" id="{8F8579E6-9ED7-A037-68C4-F8E4F71673E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D9842C97-5996-FCDE-4637-AE44AF3A7F1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F9DC704B-2849-F609-0AD2-6426B06E99F1}"/>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14"/>
          <p:cNvGrpSpPr/>
          <p:nvPr/>
        </p:nvGrpSpPr>
        <p:grpSpPr>
          <a:xfrm>
            <a:off x="0" y="0"/>
            <a:ext cx="7958411" cy="10286999"/>
            <a:chOff x="0" y="-38100"/>
            <a:chExt cx="2031028" cy="2443570"/>
          </a:xfrm>
          <a:solidFill>
            <a:srgbClr val="CC5B60"/>
          </a:solidFill>
        </p:grpSpPr>
        <p:sp>
          <p:nvSpPr>
            <p:cNvPr id="416" name="Google Shape;416;p14"/>
            <p:cNvSpPr/>
            <p:nvPr/>
          </p:nvSpPr>
          <p:spPr>
            <a:xfrm>
              <a:off x="0" y="0"/>
              <a:ext cx="2031028" cy="2405470"/>
            </a:xfrm>
            <a:custGeom>
              <a:avLst/>
              <a:gdLst/>
              <a:ahLst/>
              <a:cxnLst/>
              <a:rect l="l" t="t" r="r" b="b"/>
              <a:pathLst>
                <a:path w="2031028" h="2405470" extrusionOk="0">
                  <a:moveTo>
                    <a:pt x="0" y="0"/>
                  </a:moveTo>
                  <a:lnTo>
                    <a:pt x="2031028" y="0"/>
                  </a:lnTo>
                  <a:lnTo>
                    <a:pt x="2031028" y="2405470"/>
                  </a:lnTo>
                  <a:lnTo>
                    <a:pt x="0" y="2405470"/>
                  </a:lnTo>
                  <a:close/>
                </a:path>
              </a:pathLst>
            </a:custGeom>
            <a:grpFill/>
            <a:ln>
              <a:noFill/>
            </a:ln>
          </p:spPr>
        </p:sp>
        <p:sp>
          <p:nvSpPr>
            <p:cNvPr id="417" name="Google Shape;417;p14"/>
            <p:cNvSpPr txBox="1"/>
            <p:nvPr/>
          </p:nvSpPr>
          <p:spPr>
            <a:xfrm>
              <a:off x="0" y="-38100"/>
              <a:ext cx="2031028"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21" name="Google Shape;421;p14"/>
          <p:cNvCxnSpPr/>
          <p:nvPr/>
        </p:nvCxnSpPr>
        <p:spPr>
          <a:xfrm>
            <a:off x="380134" y="1880608"/>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41346" y="7829926"/>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9624332" y="1934160"/>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434" name="Google Shape;434;p14"/>
          <p:cNvSpPr txBox="1"/>
          <p:nvPr/>
        </p:nvSpPr>
        <p:spPr>
          <a:xfrm>
            <a:off x="633757" y="819176"/>
            <a:ext cx="7209185" cy="800101"/>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a:solidFill>
                  <a:srgbClr val="FFFFFF"/>
                </a:solidFill>
                <a:latin typeface="Poppins"/>
                <a:ea typeface="Poppins"/>
                <a:cs typeface="Poppins"/>
                <a:sym typeface="Poppins"/>
              </a:rPr>
              <a:t>OHM’S LAW PIE CHART</a:t>
            </a:r>
            <a:endParaRPr dirty="0"/>
          </a:p>
        </p:txBody>
      </p:sp>
      <p:sp>
        <p:nvSpPr>
          <p:cNvPr id="435" name="Google Shape;435;p14"/>
          <p:cNvSpPr txBox="1"/>
          <p:nvPr/>
        </p:nvSpPr>
        <p:spPr>
          <a:xfrm>
            <a:off x="527379" y="2989064"/>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To better understand the relationship between various parameters, we can take all the equations used to find the voltage, current, resistance, and power, and condense them into a simple Ohm’s law pie chart as shown below:</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E380031C-9838-4288-8F3F-07050D3F0DA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89628760-8481-EFC1-D586-C7F9EDEC0A5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6021F842-CC88-BDD0-95C4-1603FB7F3DB6}"/>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0" name="Google Shape;440;p15"/>
          <p:cNvGrpSpPr/>
          <p:nvPr/>
        </p:nvGrpSpPr>
        <p:grpSpPr>
          <a:xfrm>
            <a:off x="1" y="0"/>
            <a:ext cx="7707086" cy="10287000"/>
            <a:chOff x="0" y="-38100"/>
            <a:chExt cx="2031028" cy="2443570"/>
          </a:xfrm>
          <a:solidFill>
            <a:srgbClr val="CC5B60"/>
          </a:solidFill>
        </p:grpSpPr>
        <p:sp>
          <p:nvSpPr>
            <p:cNvPr id="441" name="Google Shape;441;p15"/>
            <p:cNvSpPr/>
            <p:nvPr/>
          </p:nvSpPr>
          <p:spPr>
            <a:xfrm>
              <a:off x="0" y="0"/>
              <a:ext cx="2031028" cy="2405470"/>
            </a:xfrm>
            <a:custGeom>
              <a:avLst/>
              <a:gdLst/>
              <a:ahLst/>
              <a:cxnLst/>
              <a:rect l="l" t="t" r="r" b="b"/>
              <a:pathLst>
                <a:path w="2031028" h="2405470" extrusionOk="0">
                  <a:moveTo>
                    <a:pt x="0" y="0"/>
                  </a:moveTo>
                  <a:lnTo>
                    <a:pt x="2031028" y="0"/>
                  </a:lnTo>
                  <a:lnTo>
                    <a:pt x="2031028" y="2405470"/>
                  </a:lnTo>
                  <a:lnTo>
                    <a:pt x="0" y="2405470"/>
                  </a:lnTo>
                  <a:close/>
                </a:path>
              </a:pathLst>
            </a:custGeom>
            <a:grpFill/>
            <a:ln>
              <a:noFill/>
            </a:ln>
          </p:spPr>
        </p:sp>
        <p:sp>
          <p:nvSpPr>
            <p:cNvPr id="442" name="Google Shape;442;p15"/>
            <p:cNvSpPr txBox="1"/>
            <p:nvPr/>
          </p:nvSpPr>
          <p:spPr>
            <a:xfrm>
              <a:off x="0" y="-38100"/>
              <a:ext cx="2031028"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3" name="Google Shape;453;p15"/>
          <p:cNvSpPr/>
          <p:nvPr/>
        </p:nvSpPr>
        <p:spPr>
          <a:xfrm>
            <a:off x="16284309" y="858884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261573" y="2006719"/>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459" name="Google Shape;459;p15"/>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dirty="0">
                <a:solidFill>
                  <a:srgbClr val="FFFFFF"/>
                </a:solidFill>
                <a:latin typeface="Poppins"/>
                <a:ea typeface="Poppins"/>
                <a:cs typeface="Poppins"/>
                <a:sym typeface="Poppins"/>
              </a:rPr>
              <a:t>OHM’S LAW </a:t>
            </a:r>
            <a:endParaRPr dirty="0"/>
          </a:p>
          <a:p>
            <a:pPr marL="0" marR="0" lvl="0" indent="0" algn="l" rtl="0">
              <a:spcBef>
                <a:spcPts val="0"/>
              </a:spcBef>
              <a:spcAft>
                <a:spcPts val="0"/>
              </a:spcAft>
              <a:buNone/>
            </a:pPr>
            <a:r>
              <a:rPr lang="en-US" sz="4499" b="1" i="0" u="none" strike="noStrike" cap="none" dirty="0">
                <a:solidFill>
                  <a:srgbClr val="FFFFFF"/>
                </a:solidFill>
                <a:latin typeface="Poppins"/>
                <a:ea typeface="Poppins"/>
                <a:cs typeface="Poppins"/>
                <a:sym typeface="Poppins"/>
              </a:rPr>
              <a:t>MATRIX TABLE</a:t>
            </a:r>
            <a:endParaRPr dirty="0"/>
          </a:p>
        </p:txBody>
      </p:sp>
      <p:sp>
        <p:nvSpPr>
          <p:cNvPr id="460" name="Google Shape;460;p15"/>
          <p:cNvSpPr txBox="1"/>
          <p:nvPr/>
        </p:nvSpPr>
        <p:spPr>
          <a:xfrm>
            <a:off x="554487" y="3475214"/>
            <a:ext cx="7152600"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Like Ohm’s law pie chart shown above, we can condense the individual Ohm’s Law equations into a simple matrix table as shown below for easy reference when calculating an unknown value.</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28E5498E-1C10-D179-D9DD-2ABC9A9B333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F0C097B-8827-2838-3187-933B50A3AC5C}"/>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cxnSp>
        <p:nvCxnSpPr>
          <p:cNvPr id="4" name="Google Shape;421;p14">
            <a:extLst>
              <a:ext uri="{FF2B5EF4-FFF2-40B4-BE49-F238E27FC236}">
                <a16:creationId xmlns:a16="http://schemas.microsoft.com/office/drawing/2014/main" id="{81EEDD9A-224A-A54E-7DBF-1C73FA9BE4CF}"/>
              </a:ext>
            </a:extLst>
          </p:cNvPr>
          <p:cNvCxnSpPr/>
          <p:nvPr/>
        </p:nvCxnSpPr>
        <p:spPr>
          <a:xfrm>
            <a:off x="380134" y="2227960"/>
            <a:ext cx="1310100" cy="0"/>
          </a:xfrm>
          <a:prstGeom prst="straightConnector1">
            <a:avLst/>
          </a:prstGeom>
          <a:noFill/>
          <a:ln w="95250" cap="flat" cmpd="sng">
            <a:solidFill>
              <a:srgbClr val="FFFFFF"/>
            </a:solidFill>
            <a:prstDash val="solid"/>
            <a:round/>
            <a:headEnd type="none" w="sm" len="sm"/>
            <a:tailEnd type="none" w="sm" len="sm"/>
          </a:ln>
        </p:spPr>
      </p:cxnSp>
      <p:pic>
        <p:nvPicPr>
          <p:cNvPr id="5" name="Obrázok 4">
            <a:extLst>
              <a:ext uri="{FF2B5EF4-FFF2-40B4-BE49-F238E27FC236}">
                <a16:creationId xmlns:a16="http://schemas.microsoft.com/office/drawing/2014/main" id="{2C3EBD15-AD47-7B8C-6EEF-B08AB44B9093}"/>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837924"/>
            <a:chOff x="0" y="-38100"/>
            <a:chExt cx="1427828" cy="1791291"/>
          </a:xfrm>
          <a:solidFill>
            <a:srgbClr val="CC5B60"/>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837924"/>
            <a:chOff x="0" y="-38100"/>
            <a:chExt cx="1427828" cy="1791291"/>
          </a:xfrm>
          <a:solidFill>
            <a:srgbClr val="CC5B60"/>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0"/>
            <a:ext cx="11798533" cy="2044346"/>
            <a:chOff x="0" y="-38100"/>
            <a:chExt cx="3737049" cy="640057"/>
          </a:xfrm>
          <a:solidFill>
            <a:srgbClr val="CC5B60"/>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6" name="Google Shape;476;p16"/>
          <p:cNvSpPr txBox="1"/>
          <p:nvPr/>
        </p:nvSpPr>
        <p:spPr>
          <a:xfrm>
            <a:off x="6639353" y="2963636"/>
            <a:ext cx="4897200" cy="356713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We know that, using Ohm’s Law</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56822"/>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4"/>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4"/>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Using the power formula we get,</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62424"/>
              </a:lnSpc>
              <a:spcBef>
                <a:spcPts val="0"/>
              </a:spcBef>
              <a:spcAft>
                <a:spcPts val="0"/>
              </a:spcAft>
              <a:buNone/>
            </a:pPr>
            <a:endParaRPr sz="2000" b="0"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V2/R</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I2R</a:t>
            </a:r>
            <a:endParaRPr sz="2000" dirty="0">
              <a:solidFill>
                <a:schemeClr val="bg1"/>
              </a:solidFill>
              <a:latin typeface="Poppins" panose="00000500000000000000" pitchFamily="2" charset="-18"/>
              <a:cs typeface="Poppins" panose="00000500000000000000" pitchFamily="2" charset="-18"/>
            </a:endParaRPr>
          </a:p>
        </p:txBody>
      </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478" name="Google Shape;478;p16"/>
          <p:cNvSpPr txBox="1"/>
          <p:nvPr/>
        </p:nvSpPr>
        <p:spPr>
          <a:xfrm>
            <a:off x="489859" y="333378"/>
            <a:ext cx="10769833"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rgbClr val="FFFFFF"/>
                </a:solidFill>
                <a:latin typeface="Poppins"/>
                <a:ea typeface="Poppins"/>
                <a:cs typeface="Poppins"/>
                <a:sym typeface="Poppins"/>
              </a:rPr>
              <a:t>CALCULATING ELECTRICAL POWER USING OHM’S LAW</a:t>
            </a:r>
            <a:endParaRPr dirty="0"/>
          </a:p>
        </p:txBody>
      </p:sp>
      <p:sp>
        <p:nvSpPr>
          <p:cNvPr id="479" name="Google Shape;479;p16"/>
          <p:cNvSpPr txBox="1"/>
          <p:nvPr/>
        </p:nvSpPr>
        <p:spPr>
          <a:xfrm>
            <a:off x="756438" y="2963636"/>
            <a:ext cx="4984800" cy="511216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Using the Ohm’s law, we can easily find the power of the electric circuit. </a:t>
            </a:r>
            <a:r>
              <a:rPr lang="en-US" sz="2000" b="0" i="0" u="sng" strike="noStrike" cap="none" dirty="0">
                <a:solidFill>
                  <a:schemeClr val="bg1"/>
                </a:solidFill>
                <a:latin typeface="Poppins" panose="00000500000000000000" pitchFamily="2" charset="-18"/>
                <a:ea typeface="Open Sans"/>
                <a:cs typeface="Poppins" panose="00000500000000000000" pitchFamily="2" charset="-18"/>
                <a:sym typeface="Open Sans"/>
              </a:rPr>
              <a:t>The formula to calculate the electric power is:</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sng"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20696"/>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Where: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 is the power of the circuit</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 is the voltage across the circuit</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 is the current passing through the circuit</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3026E67E-D6D6-A55C-FA64-B408BB6EB92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839DC461-5956-877C-49B6-AD5C8D90C91C}"/>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79655BB4-7E20-E92A-B2AC-454ACDDFF244}"/>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740149" y="2690789"/>
            <a:ext cx="6906706" cy="5788982"/>
            <a:chOff x="0" y="-38100"/>
            <a:chExt cx="954473" cy="1007555"/>
          </a:xfrm>
          <a:solidFill>
            <a:srgbClr val="CC5B60"/>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0" name="Google Shape;490;p17"/>
          <p:cNvSpPr txBox="1"/>
          <p:nvPr/>
        </p:nvSpPr>
        <p:spPr>
          <a:xfrm>
            <a:off x="806254" y="2916880"/>
            <a:ext cx="6659400" cy="5170646"/>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The law of Ohm does not apply to unilateral networks. The current can only flow in one direction in unilateral networks. Diodes, transistors, and other electronic components are used in these sorts of networks.</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n-US"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Non-linear components are also exempt from Ohm’s law. Non-linear components have a current that is not proportional to the applied voltage, which implies that the resistance value of those elements varies depending on the voltage and current. The thyristor is an example of a non-linear element.</a:t>
            </a:r>
            <a:endParaRPr sz="2000" dirty="0">
              <a:solidFill>
                <a:schemeClr val="bg1"/>
              </a:solidFill>
              <a:latin typeface="Poppins" panose="00000500000000000000" pitchFamily="2" charset="-18"/>
              <a:cs typeface="Poppins" panose="00000500000000000000" pitchFamily="2" charset="-18"/>
            </a:endParaRPr>
          </a:p>
        </p:txBody>
      </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718154" y="7771179"/>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10822346" y="1277114"/>
            <a:ext cx="6304777"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3999" b="1" i="0" u="none" strike="noStrike" cap="none" dirty="0">
                <a:solidFill>
                  <a:srgbClr val="000000"/>
                </a:solidFill>
                <a:latin typeface="Poppins"/>
                <a:ea typeface="Poppins"/>
                <a:cs typeface="Poppins"/>
                <a:sym typeface="Poppins"/>
              </a:rPr>
              <a:t>ANALOGIES OF OHM’S LAW</a:t>
            </a:r>
            <a:endParaRPr dirty="0"/>
          </a:p>
        </p:txBody>
      </p:sp>
      <p:sp>
        <p:nvSpPr>
          <p:cNvPr id="501" name="Google Shape;501;p17"/>
          <p:cNvSpPr/>
          <p:nvPr/>
        </p:nvSpPr>
        <p:spPr>
          <a:xfrm>
            <a:off x="17127123" y="749163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149716" y="2690789"/>
            <a:ext cx="6977407" cy="5788982"/>
            <a:chOff x="0" y="-38100"/>
            <a:chExt cx="964243" cy="1044905"/>
          </a:xfrm>
          <a:solidFill>
            <a:srgbClr val="CC5B60"/>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7" name="Google Shape;507;p17"/>
          <p:cNvSpPr txBox="1"/>
          <p:nvPr/>
        </p:nvSpPr>
        <p:spPr>
          <a:xfrm>
            <a:off x="745616" y="1277114"/>
            <a:ext cx="6470572"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999" b="1" i="0" u="none" strike="noStrike" cap="none" dirty="0">
                <a:solidFill>
                  <a:srgbClr val="000000"/>
                </a:solidFill>
                <a:latin typeface="Poppins"/>
                <a:ea typeface="Poppins"/>
                <a:cs typeface="Poppins"/>
                <a:sym typeface="Poppins"/>
              </a:rPr>
              <a:t>LIMITATIONS OF OHM’S LAW</a:t>
            </a:r>
            <a:endParaRPr dirty="0"/>
          </a:p>
        </p:txBody>
      </p:sp>
      <p:sp>
        <p:nvSpPr>
          <p:cNvPr id="508" name="Google Shape;508;p17"/>
          <p:cNvSpPr txBox="1"/>
          <p:nvPr/>
        </p:nvSpPr>
        <p:spPr>
          <a:xfrm>
            <a:off x="10501547" y="3058010"/>
            <a:ext cx="63300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Water pipe analogy:</a:t>
            </a: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Electricity flows like water in pipes. More pressure (voltage) means more current (water flow), following Ohm's Law. </a:t>
            </a:r>
            <a:endParaRPr sz="2000" dirty="0">
              <a:solidFill>
                <a:schemeClr val="bg1"/>
              </a:solidFill>
              <a:latin typeface="Poppins" panose="00000500000000000000" pitchFamily="2" charset="-18"/>
              <a:cs typeface="Poppins" panose="00000500000000000000" pitchFamily="2" charset="-18"/>
            </a:endParaRPr>
          </a:p>
        </p:txBody>
      </p:sp>
      <p:sp>
        <p:nvSpPr>
          <p:cNvPr id="509" name="Google Shape;509;p17"/>
          <p:cNvSpPr txBox="1"/>
          <p:nvPr/>
        </p:nvSpPr>
        <p:spPr>
          <a:xfrm>
            <a:off x="10501547" y="5297687"/>
            <a:ext cx="63300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Temperature analogy</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Similarly, a temperature circuit can also be compared to an ohmic conductor. Here, temperature gradient works similarly to voltage, and heat flow works similarly to current.</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FD62CF92-2529-BD30-12B7-AB77F9AD427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F8F5F13A-EF2A-101F-CEC3-2FB5875D488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4" name="Obrázok 3">
            <a:extLst>
              <a:ext uri="{FF2B5EF4-FFF2-40B4-BE49-F238E27FC236}">
                <a16:creationId xmlns:a16="http://schemas.microsoft.com/office/drawing/2014/main" id="{847DC4EA-28EE-50EC-9E62-7C1C694289B8}"/>
              </a:ext>
            </a:extLst>
          </p:cNvPr>
          <p:cNvPicPr>
            <a:picLocks noChangeAspect="1"/>
          </p:cNvPicPr>
          <p:nvPr/>
        </p:nvPicPr>
        <p:blipFill>
          <a:blip r:embed="rId5"/>
          <a:stretch>
            <a:fillRect/>
          </a:stretch>
        </p:blipFill>
        <p:spPr>
          <a:xfrm>
            <a:off x="13894066" y="249418"/>
            <a:ext cx="3365234" cy="7060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144661"/>
            <a:ext cx="6416679" cy="10431661"/>
            <a:chOff x="0" y="-38100"/>
            <a:chExt cx="1689989" cy="2747433"/>
          </a:xfrm>
          <a:solidFill>
            <a:srgbClr val="CC5B60"/>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2140678"/>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374748" y="3046334"/>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23" name="Google Shape;523;p18"/>
          <p:cNvSpPr txBox="1"/>
          <p:nvPr/>
        </p:nvSpPr>
        <p:spPr>
          <a:xfrm>
            <a:off x="540935"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dirty="0">
                <a:solidFill>
                  <a:schemeClr val="bg1"/>
                </a:solidFill>
                <a:latin typeface="Poppins"/>
                <a:ea typeface="Poppins"/>
                <a:cs typeface="Poppins"/>
                <a:sym typeface="Poppins"/>
              </a:rPr>
              <a:t>EDUCATIONAL VIDEOS</a:t>
            </a:r>
            <a:endParaRPr dirty="0">
              <a:solidFill>
                <a:schemeClr val="bg1"/>
              </a:solidFill>
            </a:endParaRPr>
          </a:p>
        </p:txBody>
      </p:sp>
      <p:sp>
        <p:nvSpPr>
          <p:cNvPr id="524" name="Google Shape;524;p18"/>
          <p:cNvSpPr txBox="1"/>
          <p:nvPr/>
        </p:nvSpPr>
        <p:spPr>
          <a:xfrm>
            <a:off x="8232429" y="3956181"/>
            <a:ext cx="3192165"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sk-SK"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3">
                  <a:extLst>
                    <a:ext uri="{A12FA001-AC4F-418D-AE19-62706E023703}">
                      <ahyp:hlinkClr xmlns:ahyp="http://schemas.microsoft.com/office/drawing/2018/hyperlinkcolor" val="tx"/>
                    </a:ext>
                  </a:extLst>
                </a:hlinkClick>
              </a:rPr>
              <a:t>1. </a:t>
            </a: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3">
                  <a:extLst>
                    <a:ext uri="{A12FA001-AC4F-418D-AE19-62706E023703}">
                      <ahyp:hlinkClr xmlns:ahyp="http://schemas.microsoft.com/office/drawing/2018/hyperlinkcolor" val="tx"/>
                    </a:ext>
                  </a:extLst>
                </a:hlinkClick>
              </a:rPr>
              <a:t>Ohm’s Law </a:t>
            </a:r>
            <a:endParaRPr sz="2000" dirty="0">
              <a:latin typeface="Poppins" panose="00000500000000000000" pitchFamily="2" charset="-18"/>
              <a:cs typeface="Poppins" panose="00000500000000000000" pitchFamily="2" charset="-18"/>
            </a:endParaRPr>
          </a:p>
        </p:txBody>
      </p:sp>
      <p:sp>
        <p:nvSpPr>
          <p:cNvPr id="525" name="Google Shape;525;p18"/>
          <p:cNvSpPr txBox="1"/>
          <p:nvPr/>
        </p:nvSpPr>
        <p:spPr>
          <a:xfrm>
            <a:off x="8106821" y="4357768"/>
            <a:ext cx="5007060"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4">
                  <a:extLst>
                    <a:ext uri="{A12FA001-AC4F-418D-AE19-62706E023703}">
                      <ahyp:hlinkClr xmlns:ahyp="http://schemas.microsoft.com/office/drawing/2018/hyperlinkcolor" val="tx"/>
                    </a:ext>
                  </a:extLst>
                </a:hlinkClick>
              </a:rPr>
              <a:t>2. Ohm’s Law Example</a:t>
            </a:r>
            <a:endParaRPr sz="2000" dirty="0">
              <a:latin typeface="Poppins" panose="00000500000000000000" pitchFamily="2" charset="-18"/>
              <a:cs typeface="Poppins" panose="00000500000000000000" pitchFamily="2" charset="-18"/>
            </a:endParaRPr>
          </a:p>
        </p:txBody>
      </p:sp>
      <p:sp>
        <p:nvSpPr>
          <p:cNvPr id="526" name="Google Shape;526;p18"/>
          <p:cNvSpPr txBox="1"/>
          <p:nvPr/>
        </p:nvSpPr>
        <p:spPr>
          <a:xfrm>
            <a:off x="9053601" y="5995248"/>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dirty="0">
                <a:latin typeface="Poppins" panose="00000500000000000000" pitchFamily="2" charset="-18"/>
                <a:ea typeface="Open Sans"/>
                <a:cs typeface="Poppins" panose="00000500000000000000" pitchFamily="2" charset="-18"/>
                <a:sym typeface="Open Sans"/>
              </a:rPr>
              <a:t>Source:</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 The organic chemistry tutor</a:t>
            </a:r>
            <a:endParaRPr dirty="0">
              <a:latin typeface="Poppins" panose="00000500000000000000" pitchFamily="2" charset="-18"/>
              <a:ea typeface="Open Sans"/>
              <a:cs typeface="Poppins" panose="00000500000000000000" pitchFamily="2" charset="-18"/>
              <a:sym typeface="Open Sans"/>
            </a:endParaRPr>
          </a:p>
          <a:p>
            <a:pPr marL="457200" marR="0" lvl="0" indent="-361886" algn="l" rtl="0">
              <a:lnSpc>
                <a:spcPct val="140011"/>
              </a:lnSpc>
              <a:spcBef>
                <a:spcPts val="0"/>
              </a:spcBef>
              <a:spcAft>
                <a:spcPts val="0"/>
              </a:spcAft>
              <a:buSzPts val="2099"/>
              <a:buFont typeface="Open Sans"/>
              <a:buAutoNum type="arabicPeriod"/>
            </a:pPr>
            <a:r>
              <a:rPr lang="en-US" dirty="0">
                <a:latin typeface="Poppins" panose="00000500000000000000" pitchFamily="2" charset="-18"/>
                <a:ea typeface="Open Sans"/>
                <a:cs typeface="Poppins" panose="00000500000000000000" pitchFamily="2" charset="-18"/>
                <a:sym typeface="Open Sans"/>
              </a:rPr>
              <a:t>“Ohms Law Example”  - Engineer4Free</a:t>
            </a:r>
            <a:endParaRPr dirty="0">
              <a:latin typeface="Poppins" panose="00000500000000000000" pitchFamily="2" charset="-18"/>
              <a:ea typeface="Open Sans"/>
              <a:cs typeface="Poppins" panose="00000500000000000000" pitchFamily="2" charset="-18"/>
              <a:sym typeface="Open Sans"/>
            </a:endParaRPr>
          </a:p>
        </p:txBody>
      </p:sp>
      <p:pic>
        <p:nvPicPr>
          <p:cNvPr id="527" name="Google Shape;527;p18"/>
          <p:cNvPicPr preferRelativeResize="0"/>
          <p:nvPr/>
        </p:nvPicPr>
        <p:blipFill>
          <a:blip r:embed="rId5">
            <a:alphaModFix/>
          </a:blip>
          <a:stretch>
            <a:fillRect/>
          </a:stretch>
        </p:blipFill>
        <p:spPr>
          <a:xfrm>
            <a:off x="-1" y="2736140"/>
            <a:ext cx="6416679" cy="4163971"/>
          </a:xfrm>
          <a:prstGeom prst="rect">
            <a:avLst/>
          </a:prstGeom>
          <a:noFill/>
          <a:ln>
            <a:noFill/>
          </a:ln>
        </p:spPr>
      </p:pic>
      <p:sp>
        <p:nvSpPr>
          <p:cNvPr id="2" name="Freeform 21">
            <a:extLst>
              <a:ext uri="{FF2B5EF4-FFF2-40B4-BE49-F238E27FC236}">
                <a16:creationId xmlns:a16="http://schemas.microsoft.com/office/drawing/2014/main" id="{2256CC14-C8AD-54BB-D451-C21C8EA453E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6"/>
            <a:stretch>
              <a:fillRect/>
            </a:stretch>
          </a:blipFill>
        </p:spPr>
      </p:sp>
      <p:sp>
        <p:nvSpPr>
          <p:cNvPr id="3" name="Freeform 46">
            <a:extLst>
              <a:ext uri="{FF2B5EF4-FFF2-40B4-BE49-F238E27FC236}">
                <a16:creationId xmlns:a16="http://schemas.microsoft.com/office/drawing/2014/main" id="{D03AAD71-0641-F327-F3A3-6B48130562C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7"/>
            <a:stretch>
              <a:fillRect/>
            </a:stretch>
          </a:blipFill>
        </p:spPr>
      </p:sp>
      <p:pic>
        <p:nvPicPr>
          <p:cNvPr id="4" name="Obrázok 3">
            <a:extLst>
              <a:ext uri="{FF2B5EF4-FFF2-40B4-BE49-F238E27FC236}">
                <a16:creationId xmlns:a16="http://schemas.microsoft.com/office/drawing/2014/main" id="{DD7B26D4-4DD0-C9EB-A174-1812D2842032}"/>
              </a:ext>
            </a:extLst>
          </p:cNvPr>
          <p:cNvPicPr>
            <a:picLocks noChangeAspect="1"/>
          </p:cNvPicPr>
          <p:nvPr/>
        </p:nvPicPr>
        <p:blipFill>
          <a:blip r:embed="rId8"/>
          <a:stretch>
            <a:fillRect/>
          </a:stretch>
        </p:blipFill>
        <p:spPr>
          <a:xfrm>
            <a:off x="13894066" y="249418"/>
            <a:ext cx="3365234" cy="7060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rgbClr val="CC5B60"/>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37999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1" name="Google Shape;541;p19"/>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a:lnSpc>
                <a:spcPct val="139977"/>
              </a:lnSpc>
            </a:pPr>
            <a:r>
              <a:rPr lang="en-US" sz="4500" b="1" i="0" u="none" strike="noStrike" cap="none" dirty="0">
                <a:solidFill>
                  <a:schemeClr val="bg1"/>
                </a:solidFill>
                <a:latin typeface="Poppins"/>
                <a:ea typeface="Poppins"/>
                <a:cs typeface="Poppins"/>
                <a:sym typeface="Poppins"/>
              </a:rPr>
              <a:t>SELF-</a:t>
            </a:r>
            <a:r>
              <a:rPr lang="en-US" sz="4500" b="1" dirty="0">
                <a:solidFill>
                  <a:schemeClr val="bg1"/>
                </a:solidFill>
                <a:latin typeface="Poppins"/>
                <a:ea typeface="Poppins"/>
                <a:cs typeface="Poppins"/>
                <a:sym typeface="Poppins"/>
              </a:rPr>
              <a:t>ASSESSEMENT</a:t>
            </a:r>
            <a:endParaRPr lang="en-US" sz="4500" dirty="0">
              <a:solidFill>
                <a:schemeClr val="bg1"/>
              </a:solidFill>
            </a:endParaRPr>
          </a:p>
        </p:txBody>
      </p:sp>
      <p:sp>
        <p:nvSpPr>
          <p:cNvPr id="542" name="Google Shape;542;p19"/>
          <p:cNvSpPr txBox="1"/>
          <p:nvPr/>
        </p:nvSpPr>
        <p:spPr>
          <a:xfrm>
            <a:off x="10258732" y="2303359"/>
            <a:ext cx="3097235" cy="765116"/>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4433" b="1" i="0" u="none" strike="noStrike" cap="none" dirty="0">
                <a:solidFill>
                  <a:srgbClr val="000000"/>
                </a:solidFill>
                <a:latin typeface="Open Sans"/>
                <a:ea typeface="Open Sans"/>
                <a:cs typeface="Open Sans"/>
                <a:sym typeface="Open Sans"/>
              </a:rPr>
              <a:t>Scan me!</a:t>
            </a:r>
            <a:endParaRPr dirty="0"/>
          </a:p>
        </p:txBody>
      </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997CA444-8D83-FB35-BCC3-17E7AF0024F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96263DC-8761-EC3E-B1A6-E3A81E5C9DF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6" name="Obrázok 5">
            <a:extLst>
              <a:ext uri="{FF2B5EF4-FFF2-40B4-BE49-F238E27FC236}">
                <a16:creationId xmlns:a16="http://schemas.microsoft.com/office/drawing/2014/main" id="{CF8025AE-E595-BD43-70B3-D481345FAC37}"/>
              </a:ext>
            </a:extLst>
          </p:cNvPr>
          <p:cNvPicPr>
            <a:picLocks noChangeAspect="1"/>
          </p:cNvPicPr>
          <p:nvPr/>
        </p:nvPicPr>
        <p:blipFill>
          <a:blip r:embed="rId6"/>
          <a:stretch>
            <a:fillRect/>
          </a:stretch>
        </p:blipFill>
        <p:spPr>
          <a:xfrm>
            <a:off x="9144000" y="3311612"/>
            <a:ext cx="5934974" cy="5934974"/>
          </a:xfrm>
          <a:prstGeom prst="rect">
            <a:avLst/>
          </a:prstGeom>
        </p:spPr>
      </p:pic>
      <p:pic>
        <p:nvPicPr>
          <p:cNvPr id="5" name="Obrázok 4">
            <a:extLst>
              <a:ext uri="{FF2B5EF4-FFF2-40B4-BE49-F238E27FC236}">
                <a16:creationId xmlns:a16="http://schemas.microsoft.com/office/drawing/2014/main" id="{47B28FE6-5294-CD97-EF88-1518A4E1E81C}"/>
              </a:ext>
            </a:extLst>
          </p:cNvPr>
          <p:cNvPicPr>
            <a:picLocks noChangeAspect="1"/>
          </p:cNvPicPr>
          <p:nvPr/>
        </p:nvPicPr>
        <p:blipFill>
          <a:blip r:embed="rId7"/>
          <a:stretch>
            <a:fillRect/>
          </a:stretch>
        </p:blipFill>
        <p:spPr>
          <a:xfrm>
            <a:off x="13894066" y="249418"/>
            <a:ext cx="3365234" cy="7060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rgbClr val="CC5B60"/>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48220"/>
            <a:ext cx="1028700" cy="1076920"/>
            <a:chOff x="0" y="-38100"/>
            <a:chExt cx="812800" cy="850900"/>
          </a:xfrm>
          <a:solidFill>
            <a:srgbClr val="CC5B60"/>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201921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110" name="Google Shape;110;p2"/>
          <p:cNvSpPr txBox="1"/>
          <p:nvPr/>
        </p:nvSpPr>
        <p:spPr>
          <a:xfrm>
            <a:off x="2209394" y="2250240"/>
            <a:ext cx="10218046" cy="162814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0400" b="1" i="0" u="none" strike="noStrike" cap="none" dirty="0">
                <a:solidFill>
                  <a:srgbClr val="000000"/>
                </a:solidFill>
                <a:latin typeface="Poppins"/>
                <a:ea typeface="Poppins"/>
                <a:cs typeface="Poppins"/>
                <a:sym typeface="Poppins"/>
              </a:rPr>
              <a:t>OHM’S LAW</a:t>
            </a:r>
            <a:endParaRPr dirty="0"/>
          </a:p>
        </p:txBody>
      </p:sp>
      <p:sp>
        <p:nvSpPr>
          <p:cNvPr id="3" name="Freeform 21">
            <a:extLst>
              <a:ext uri="{FF2B5EF4-FFF2-40B4-BE49-F238E27FC236}">
                <a16:creationId xmlns:a16="http://schemas.microsoft.com/office/drawing/2014/main" id="{5C04DE7C-7CFB-D28C-8027-F032645973D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07FA1EC2-BFC9-5B00-7609-EA4CD4039CE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txBody>
          <a:bodyPr/>
          <a:lstStyle/>
          <a:p>
            <a:endParaRPr lang="sk-SK" dirty="0"/>
          </a:p>
        </p:txBody>
      </p:sp>
      <p:grpSp>
        <p:nvGrpSpPr>
          <p:cNvPr id="5" name="Group 11">
            <a:extLst>
              <a:ext uri="{FF2B5EF4-FFF2-40B4-BE49-F238E27FC236}">
                <a16:creationId xmlns:a16="http://schemas.microsoft.com/office/drawing/2014/main" id="{486EDEEC-28B3-75A3-DC88-6AD4BE745D31}"/>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710DDF15-5AE1-90E2-D116-15CE66D2428D}"/>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B26317E6-28F7-C0B2-75A6-CFF914AFB41F}"/>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10" name="BlokTextu 9">
            <a:extLst>
              <a:ext uri="{FF2B5EF4-FFF2-40B4-BE49-F238E27FC236}">
                <a16:creationId xmlns:a16="http://schemas.microsoft.com/office/drawing/2014/main" id="{692CC6E5-D053-EBAE-5B35-E6CDFCF0C2DB}"/>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11" name="BlokTextu 10">
            <a:extLst>
              <a:ext uri="{FF2B5EF4-FFF2-40B4-BE49-F238E27FC236}">
                <a16:creationId xmlns:a16="http://schemas.microsoft.com/office/drawing/2014/main" id="{F98E1A0F-D3E9-77CC-C3C3-107A7B362141}"/>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dirty="0">
                <a:solidFill>
                  <a:srgbClr val="000000"/>
                </a:solidFill>
                <a:effectLst/>
                <a:latin typeface="Calibri" panose="020F050202020403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k-SK" sz="1200" dirty="0">
              <a:effectLst/>
              <a:latin typeface="Calibri" panose="020F0502020204030204" pitchFamily="34" charset="0"/>
              <a:ea typeface="Calibri" panose="020F0502020204030204" pitchFamily="34" charset="0"/>
            </a:endParaRPr>
          </a:p>
        </p:txBody>
      </p:sp>
      <p:sp>
        <p:nvSpPr>
          <p:cNvPr id="2" name="BlokTextu 25">
            <a:extLst>
              <a:ext uri="{FF2B5EF4-FFF2-40B4-BE49-F238E27FC236}">
                <a16:creationId xmlns:a16="http://schemas.microsoft.com/office/drawing/2014/main" id="{BC590B27-9B05-F5A2-0D90-8D0B4BE0013A}"/>
              </a:ext>
            </a:extLst>
          </p:cNvPr>
          <p:cNvSpPr txBox="1"/>
          <p:nvPr/>
        </p:nvSpPr>
        <p:spPr>
          <a:xfrm>
            <a:off x="2209394" y="3797559"/>
            <a:ext cx="11523792"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9" name="BlokTextu 26">
            <a:extLst>
              <a:ext uri="{FF2B5EF4-FFF2-40B4-BE49-F238E27FC236}">
                <a16:creationId xmlns:a16="http://schemas.microsoft.com/office/drawing/2014/main" id="{54C63C03-D350-E38C-D6CB-1238587AF685}"/>
              </a:ext>
            </a:extLst>
          </p:cNvPr>
          <p:cNvSpPr txBox="1"/>
          <p:nvPr/>
        </p:nvSpPr>
        <p:spPr>
          <a:xfrm>
            <a:off x="2218315" y="4366402"/>
            <a:ext cx="1152379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kern="0" dirty="0">
                <a:effectLst/>
                <a:latin typeface="Poppins" panose="00000500000000000000" pitchFamily="2" charset="-18"/>
                <a:ea typeface="Times New Roman" panose="02020603050405020304" pitchFamily="18" charset="0"/>
                <a:cs typeface="Poppins" panose="00000500000000000000" pitchFamily="2" charset="-18"/>
              </a:rPr>
              <a:t>PR3/A2: Self-training material for enriching current online experiments</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12" name="Obrázok 11">
            <a:extLst>
              <a:ext uri="{FF2B5EF4-FFF2-40B4-BE49-F238E27FC236}">
                <a16:creationId xmlns:a16="http://schemas.microsoft.com/office/drawing/2014/main" id="{50C3D54E-3176-BE07-7F56-7C63392D9E38}"/>
              </a:ext>
            </a:extLst>
          </p:cNvPr>
          <p:cNvPicPr>
            <a:picLocks noChangeAspect="1"/>
          </p:cNvPicPr>
          <p:nvPr/>
        </p:nvPicPr>
        <p:blipFill>
          <a:blip r:embed="rId6"/>
          <a:stretch>
            <a:fillRect/>
          </a:stretch>
        </p:blipFill>
        <p:spPr>
          <a:xfrm>
            <a:off x="13894066" y="249418"/>
            <a:ext cx="3365234" cy="706010"/>
          </a:xfrm>
          <a:prstGeom prst="rect">
            <a:avLst/>
          </a:prstGeom>
        </p:spPr>
      </p:pic>
      <p:pic>
        <p:nvPicPr>
          <p:cNvPr id="13" name="Picture 3" descr="A black and white sign with a person in a circle&#10;&#10;Description automatically generated">
            <a:hlinkClick r:id="rId7"/>
            <a:extLst>
              <a:ext uri="{FF2B5EF4-FFF2-40B4-BE49-F238E27FC236}">
                <a16:creationId xmlns:a16="http://schemas.microsoft.com/office/drawing/2014/main" id="{C38BE362-9064-3AC7-7ED5-6E3D6DBC6F0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41160" y="7364830"/>
            <a:ext cx="4504672" cy="1581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6" name="Google Shape;116;p3"/>
          <p:cNvGrpSpPr/>
          <p:nvPr/>
        </p:nvGrpSpPr>
        <p:grpSpPr>
          <a:xfrm>
            <a:off x="17041672" y="0"/>
            <a:ext cx="1270943" cy="10374258"/>
            <a:chOff x="0" y="-38100"/>
            <a:chExt cx="446365" cy="2747433"/>
          </a:xfrm>
          <a:solidFill>
            <a:srgbClr val="CC5B60"/>
          </a:solidFill>
        </p:grpSpPr>
        <p:sp>
          <p:nvSpPr>
            <p:cNvPr id="117" name="Google Shape;117;p3"/>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3"/>
          <p:cNvGrpSpPr/>
          <p:nvPr/>
        </p:nvGrpSpPr>
        <p:grpSpPr>
          <a:xfrm>
            <a:off x="0" y="7060967"/>
            <a:ext cx="1028700" cy="3226033"/>
            <a:chOff x="0" y="-38100"/>
            <a:chExt cx="812800" cy="2548965"/>
          </a:xfrm>
          <a:solidFill>
            <a:srgbClr val="CC5B60"/>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rgbClr val="CC5B60"/>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3"/>
          <p:cNvGrpSpPr/>
          <p:nvPr/>
        </p:nvGrpSpPr>
        <p:grpSpPr>
          <a:xfrm>
            <a:off x="6848793" y="1267657"/>
            <a:ext cx="969409" cy="973196"/>
            <a:chOff x="0" y="-3175"/>
            <a:chExt cx="812800" cy="815975"/>
          </a:xfrm>
          <a:solidFill>
            <a:srgbClr val="CC5B60"/>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01</a:t>
              </a:r>
              <a:endParaRPr dirty="0"/>
            </a:p>
          </p:txBody>
        </p:sp>
      </p:grpSp>
      <p:grpSp>
        <p:nvGrpSpPr>
          <p:cNvPr id="128" name="Google Shape;128;p3"/>
          <p:cNvGrpSpPr/>
          <p:nvPr/>
        </p:nvGrpSpPr>
        <p:grpSpPr>
          <a:xfrm>
            <a:off x="6848793" y="2162225"/>
            <a:ext cx="969409" cy="973196"/>
            <a:chOff x="0" y="-3175"/>
            <a:chExt cx="812800" cy="815975"/>
          </a:xfrm>
          <a:solidFill>
            <a:srgbClr val="CC5B60"/>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02</a:t>
              </a:r>
              <a:endParaRPr/>
            </a:p>
          </p:txBody>
        </p:sp>
      </p:grpSp>
      <p:grpSp>
        <p:nvGrpSpPr>
          <p:cNvPr id="131" name="Google Shape;131;p3"/>
          <p:cNvGrpSpPr/>
          <p:nvPr/>
        </p:nvGrpSpPr>
        <p:grpSpPr>
          <a:xfrm>
            <a:off x="6848793" y="3049989"/>
            <a:ext cx="969409" cy="973196"/>
            <a:chOff x="0" y="-3175"/>
            <a:chExt cx="812800" cy="815975"/>
          </a:xfrm>
          <a:solidFill>
            <a:srgbClr val="CC5B60"/>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6848793" y="3935487"/>
            <a:ext cx="969409" cy="973196"/>
            <a:chOff x="0" y="-3175"/>
            <a:chExt cx="812800" cy="815975"/>
          </a:xfrm>
          <a:solidFill>
            <a:srgbClr val="CC5B60"/>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6848793" y="4819567"/>
            <a:ext cx="969409" cy="929986"/>
            <a:chOff x="0" y="-3175"/>
            <a:chExt cx="812800" cy="779746"/>
          </a:xfrm>
          <a:solidFill>
            <a:srgbClr val="CC5B60"/>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6848793" y="5652508"/>
            <a:ext cx="969409" cy="973196"/>
            <a:chOff x="0" y="-3175"/>
            <a:chExt cx="812800" cy="815975"/>
          </a:xfrm>
          <a:solidFill>
            <a:srgbClr val="CC5B60"/>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06</a:t>
              </a:r>
              <a:endParaRPr/>
            </a:p>
          </p:txBody>
        </p:sp>
      </p:grpSp>
      <p:sp>
        <p:nvSpPr>
          <p:cNvPr id="151" name="Google Shape;151;p3"/>
          <p:cNvSpPr txBox="1"/>
          <p:nvPr/>
        </p:nvSpPr>
        <p:spPr>
          <a:xfrm>
            <a:off x="13270515" y="8590222"/>
            <a:ext cx="3042500" cy="321802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52" name="Google Shape;152;p3"/>
          <p:cNvGrpSpPr/>
          <p:nvPr/>
        </p:nvGrpSpPr>
        <p:grpSpPr>
          <a:xfrm>
            <a:off x="6848793" y="6537316"/>
            <a:ext cx="969409" cy="973196"/>
            <a:chOff x="0" y="-3175"/>
            <a:chExt cx="812800" cy="815975"/>
          </a:xfrm>
          <a:solidFill>
            <a:srgbClr val="CC5B60"/>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6848793" y="7378474"/>
            <a:ext cx="969409" cy="973196"/>
            <a:chOff x="0" y="-3175"/>
            <a:chExt cx="812800" cy="815975"/>
          </a:xfrm>
          <a:solidFill>
            <a:srgbClr val="CC5B60"/>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6848793" y="8263517"/>
            <a:ext cx="969409" cy="973196"/>
            <a:chOff x="0" y="-3175"/>
            <a:chExt cx="812800" cy="815975"/>
          </a:xfrm>
          <a:solidFill>
            <a:srgbClr val="CC5B60"/>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6848793" y="9158867"/>
            <a:ext cx="969409" cy="929986"/>
            <a:chOff x="0" y="-3175"/>
            <a:chExt cx="812800" cy="779746"/>
          </a:xfrm>
          <a:solidFill>
            <a:srgbClr val="CC5B60"/>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10</a:t>
              </a:r>
              <a:endParaRPr dirty="0"/>
            </a:p>
          </p:txBody>
        </p:sp>
      </p:grpSp>
      <p:sp>
        <p:nvSpPr>
          <p:cNvPr id="166" name="Google Shape;166;p3"/>
          <p:cNvSpPr txBox="1"/>
          <p:nvPr/>
        </p:nvSpPr>
        <p:spPr>
          <a:xfrm>
            <a:off x="7991107" y="156944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Ohm’s law</a:t>
            </a:r>
            <a:endParaRPr sz="2000" dirty="0">
              <a:latin typeface="Poppins" panose="00000500000000000000" pitchFamily="2" charset="-18"/>
              <a:cs typeface="Poppins" panose="00000500000000000000" pitchFamily="2" charset="-18"/>
            </a:endParaRPr>
          </a:p>
        </p:txBody>
      </p:sp>
      <p:sp>
        <p:nvSpPr>
          <p:cNvPr id="167" name="Google Shape;167;p3"/>
          <p:cNvSpPr txBox="1"/>
          <p:nvPr/>
        </p:nvSpPr>
        <p:spPr>
          <a:xfrm>
            <a:off x="7991107" y="2464016"/>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explanation</a:t>
            </a:r>
            <a:endParaRPr sz="2000">
              <a:latin typeface="Poppins" panose="00000500000000000000" pitchFamily="2" charset="-18"/>
              <a:cs typeface="Poppins" panose="00000500000000000000" pitchFamily="2" charset="-18"/>
            </a:endParaRPr>
          </a:p>
        </p:txBody>
      </p:sp>
      <p:sp>
        <p:nvSpPr>
          <p:cNvPr id="168" name="Google Shape;168;p3"/>
          <p:cNvSpPr txBox="1"/>
          <p:nvPr/>
        </p:nvSpPr>
        <p:spPr>
          <a:xfrm>
            <a:off x="7991107" y="335178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formula</a:t>
            </a:r>
            <a:endParaRPr sz="2000">
              <a:latin typeface="Poppins" panose="00000500000000000000" pitchFamily="2" charset="-18"/>
              <a:cs typeface="Poppins" panose="00000500000000000000" pitchFamily="2" charset="-18"/>
            </a:endParaRPr>
          </a:p>
        </p:txBody>
      </p:sp>
      <p:sp>
        <p:nvSpPr>
          <p:cNvPr id="169" name="Google Shape;169;p3"/>
          <p:cNvSpPr txBox="1"/>
          <p:nvPr/>
        </p:nvSpPr>
        <p:spPr>
          <a:xfrm>
            <a:off x="7991107" y="423727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graph</a:t>
            </a:r>
            <a:endParaRPr sz="2000">
              <a:latin typeface="Poppins" panose="00000500000000000000" pitchFamily="2" charset="-18"/>
              <a:cs typeface="Poppins" panose="00000500000000000000" pitchFamily="2" charset="-18"/>
            </a:endParaRPr>
          </a:p>
        </p:txBody>
      </p:sp>
      <p:sp>
        <p:nvSpPr>
          <p:cNvPr id="170" name="Google Shape;170;p3"/>
          <p:cNvSpPr txBox="1"/>
          <p:nvPr/>
        </p:nvSpPr>
        <p:spPr>
          <a:xfrm>
            <a:off x="7991107" y="509975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unit</a:t>
            </a:r>
            <a:endParaRPr sz="2000">
              <a:latin typeface="Poppins" panose="00000500000000000000" pitchFamily="2" charset="-18"/>
              <a:cs typeface="Poppins" panose="00000500000000000000" pitchFamily="2" charset="-18"/>
            </a:endParaRPr>
          </a:p>
        </p:txBody>
      </p:sp>
      <p:sp>
        <p:nvSpPr>
          <p:cNvPr id="171" name="Google Shape;171;p3"/>
          <p:cNvSpPr txBox="1"/>
          <p:nvPr/>
        </p:nvSpPr>
        <p:spPr>
          <a:xfrm>
            <a:off x="7991107" y="590604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equations</a:t>
            </a:r>
            <a:endParaRPr sz="2000">
              <a:latin typeface="Poppins" panose="00000500000000000000" pitchFamily="2" charset="-18"/>
              <a:cs typeface="Poppins" panose="00000500000000000000" pitchFamily="2" charset="-18"/>
            </a:endParaRPr>
          </a:p>
        </p:txBody>
      </p:sp>
      <p:sp>
        <p:nvSpPr>
          <p:cNvPr id="172" name="Google Shape;172;p3"/>
          <p:cNvSpPr txBox="1"/>
          <p:nvPr/>
        </p:nvSpPr>
        <p:spPr>
          <a:xfrm>
            <a:off x="8010157" y="7632015"/>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triangle</a:t>
            </a:r>
            <a:endParaRPr sz="2000">
              <a:latin typeface="Poppins" panose="00000500000000000000" pitchFamily="2" charset="-18"/>
              <a:cs typeface="Poppins" panose="00000500000000000000" pitchFamily="2" charset="-18"/>
            </a:endParaRPr>
          </a:p>
        </p:txBody>
      </p:sp>
      <p:grpSp>
        <p:nvGrpSpPr>
          <p:cNvPr id="173" name="Google Shape;173;p3"/>
          <p:cNvGrpSpPr/>
          <p:nvPr/>
        </p:nvGrpSpPr>
        <p:grpSpPr>
          <a:xfrm>
            <a:off x="11971431" y="1314035"/>
            <a:ext cx="969409" cy="973196"/>
            <a:chOff x="0" y="-3175"/>
            <a:chExt cx="812800" cy="815975"/>
          </a:xfrm>
          <a:solidFill>
            <a:srgbClr val="CC5B60"/>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11</a:t>
              </a:r>
              <a:endParaRPr dirty="0"/>
            </a:p>
          </p:txBody>
        </p:sp>
      </p:grpSp>
      <p:grpSp>
        <p:nvGrpSpPr>
          <p:cNvPr id="176" name="Google Shape;176;p3"/>
          <p:cNvGrpSpPr/>
          <p:nvPr/>
        </p:nvGrpSpPr>
        <p:grpSpPr>
          <a:xfrm>
            <a:off x="11971431" y="2199104"/>
            <a:ext cx="969409" cy="973196"/>
            <a:chOff x="0" y="-3175"/>
            <a:chExt cx="812800" cy="815975"/>
          </a:xfrm>
          <a:solidFill>
            <a:srgbClr val="CC5B60"/>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1971431" y="3086868"/>
            <a:ext cx="969409" cy="973196"/>
            <a:chOff x="0" y="-3175"/>
            <a:chExt cx="812800" cy="815975"/>
          </a:xfrm>
          <a:solidFill>
            <a:srgbClr val="CC5B60"/>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1971431" y="3962917"/>
            <a:ext cx="969409" cy="973196"/>
            <a:chOff x="0" y="-3175"/>
            <a:chExt cx="812800" cy="815975"/>
          </a:xfrm>
          <a:solidFill>
            <a:srgbClr val="CC5B60"/>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14</a:t>
              </a:r>
              <a:endParaRPr dirty="0"/>
            </a:p>
          </p:txBody>
        </p:sp>
      </p:grpSp>
      <p:grpSp>
        <p:nvGrpSpPr>
          <p:cNvPr id="185" name="Google Shape;185;p3"/>
          <p:cNvGrpSpPr/>
          <p:nvPr/>
        </p:nvGrpSpPr>
        <p:grpSpPr>
          <a:xfrm>
            <a:off x="11979717" y="4782105"/>
            <a:ext cx="969409" cy="973196"/>
            <a:chOff x="0" y="-3175"/>
            <a:chExt cx="812800" cy="815975"/>
          </a:xfrm>
          <a:solidFill>
            <a:srgbClr val="CC5B60"/>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15</a:t>
              </a:r>
              <a:endParaRPr dirty="0"/>
            </a:p>
          </p:txBody>
        </p:sp>
      </p:grpSp>
      <p:grpSp>
        <p:nvGrpSpPr>
          <p:cNvPr id="188" name="Google Shape;188;p3"/>
          <p:cNvGrpSpPr/>
          <p:nvPr/>
        </p:nvGrpSpPr>
        <p:grpSpPr>
          <a:xfrm>
            <a:off x="12000016" y="5543669"/>
            <a:ext cx="969409" cy="973196"/>
            <a:chOff x="0" y="-3175"/>
            <a:chExt cx="812800" cy="815975"/>
          </a:xfrm>
          <a:solidFill>
            <a:srgbClr val="CC5B60"/>
          </a:solidFill>
        </p:grpSpPr>
        <p:sp>
          <p:nvSpPr>
            <p:cNvPr id="189" name="Google Shape;18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90" name="Google Shape;19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16</a:t>
              </a:r>
              <a:endParaRPr dirty="0"/>
            </a:p>
          </p:txBody>
        </p:sp>
      </p:grpSp>
      <p:sp>
        <p:nvSpPr>
          <p:cNvPr id="191" name="Google Shape;191;p3"/>
          <p:cNvSpPr txBox="1"/>
          <p:nvPr/>
        </p:nvSpPr>
        <p:spPr>
          <a:xfrm>
            <a:off x="6722476" y="-16417"/>
            <a:ext cx="7494647" cy="1340378"/>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6776" b="1" i="0" u="none" strike="noStrike" cap="none" dirty="0">
                <a:solidFill>
                  <a:srgbClr val="000000"/>
                </a:solidFill>
                <a:latin typeface="Poppins"/>
                <a:ea typeface="Poppins"/>
                <a:cs typeface="Poppins"/>
                <a:sym typeface="Poppins"/>
              </a:rPr>
              <a:t>CONTENT</a:t>
            </a:r>
            <a:endParaRPr dirty="0"/>
          </a:p>
        </p:txBody>
      </p:sp>
      <p:sp>
        <p:nvSpPr>
          <p:cNvPr id="192" name="Google Shape;192;p3"/>
          <p:cNvSpPr txBox="1"/>
          <p:nvPr/>
        </p:nvSpPr>
        <p:spPr>
          <a:xfrm>
            <a:off x="7991107" y="6764260"/>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Relationship between Voltage, Current, and Resistance</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8010157" y="8524906"/>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Vector form of Ohm’s law</a:t>
            </a:r>
            <a:endParaRPr sz="2000">
              <a:latin typeface="Poppins" panose="00000500000000000000" pitchFamily="2" charset="-18"/>
              <a:cs typeface="Poppins" panose="00000500000000000000" pitchFamily="2" charset="-18"/>
            </a:endParaRPr>
          </a:p>
        </p:txBody>
      </p:sp>
      <p:sp>
        <p:nvSpPr>
          <p:cNvPr id="194" name="Google Shape;194;p3"/>
          <p:cNvSpPr txBox="1"/>
          <p:nvPr/>
        </p:nvSpPr>
        <p:spPr>
          <a:xfrm>
            <a:off x="7991107" y="939080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Experimental verification of Ohm’s law </a:t>
            </a:r>
            <a:endParaRPr sz="2000">
              <a:latin typeface="Poppins" panose="00000500000000000000" pitchFamily="2" charset="-18"/>
              <a:cs typeface="Poppins" panose="00000500000000000000" pitchFamily="2" charset="-18"/>
            </a:endParaRPr>
          </a:p>
        </p:txBody>
      </p:sp>
      <p:sp>
        <p:nvSpPr>
          <p:cNvPr id="195" name="Google Shape;195;p3"/>
          <p:cNvSpPr txBox="1"/>
          <p:nvPr/>
        </p:nvSpPr>
        <p:spPr>
          <a:xfrm>
            <a:off x="13098002" y="1577445"/>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Ohm’s law pie chart</a:t>
            </a:r>
            <a:endParaRPr sz="2000">
              <a:latin typeface="Poppins" panose="00000500000000000000" pitchFamily="2" charset="-18"/>
              <a:cs typeface="Poppins" panose="00000500000000000000" pitchFamily="2" charset="-18"/>
            </a:endParaRPr>
          </a:p>
        </p:txBody>
      </p:sp>
      <p:sp>
        <p:nvSpPr>
          <p:cNvPr id="196" name="Google Shape;196;p3"/>
          <p:cNvSpPr txBox="1"/>
          <p:nvPr/>
        </p:nvSpPr>
        <p:spPr>
          <a:xfrm>
            <a:off x="13098002" y="2466571"/>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Ohm’s law matrix table </a:t>
            </a:r>
            <a:endParaRPr sz="2000" dirty="0">
              <a:latin typeface="Poppins" panose="00000500000000000000" pitchFamily="2" charset="-18"/>
              <a:cs typeface="Poppins" panose="00000500000000000000" pitchFamily="2" charset="-18"/>
            </a:endParaRPr>
          </a:p>
        </p:txBody>
      </p:sp>
      <p:sp>
        <p:nvSpPr>
          <p:cNvPr id="197" name="Google Shape;197;p3"/>
          <p:cNvSpPr txBox="1"/>
          <p:nvPr/>
        </p:nvSpPr>
        <p:spPr>
          <a:xfrm>
            <a:off x="13098002" y="3092504"/>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Applications of Ohm’s </a:t>
            </a:r>
            <a:endParaRPr sz="20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law </a:t>
            </a:r>
            <a:endParaRPr sz="2000" dirty="0">
              <a:latin typeface="Poppins" panose="00000500000000000000" pitchFamily="2" charset="-18"/>
              <a:cs typeface="Poppins" panose="00000500000000000000" pitchFamily="2" charset="-18"/>
            </a:endParaRPr>
          </a:p>
        </p:txBody>
      </p:sp>
      <p:sp>
        <p:nvSpPr>
          <p:cNvPr id="198" name="Google Shape;198;p3"/>
          <p:cNvSpPr txBox="1"/>
          <p:nvPr/>
        </p:nvSpPr>
        <p:spPr>
          <a:xfrm>
            <a:off x="13098002" y="3999635"/>
            <a:ext cx="3816937" cy="86177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Calculating electrical power using Ohm’s law</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122617" y="5089268"/>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Limitations of Ohms law</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142916" y="5776056"/>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a:solidFill>
                  <a:srgbClr val="000000"/>
                </a:solidFill>
                <a:latin typeface="Poppins" panose="00000500000000000000" pitchFamily="2" charset="-18"/>
                <a:ea typeface="Open Sans"/>
                <a:cs typeface="Poppins" panose="00000500000000000000" pitchFamily="2" charset="-18"/>
                <a:sym typeface="Open Sans"/>
              </a:rPr>
              <a:t>Analogies of Ohm’s Law</a:t>
            </a:r>
            <a:endParaRPr sz="200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514CE95-E698-A5A0-971F-332D4BD8429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23BCB13-367E-885B-3DB2-BB547896940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9865C061-91B3-37B8-D37B-C8183B96CD28}"/>
              </a:ext>
            </a:extLst>
          </p:cNvPr>
          <p:cNvSpPr/>
          <p:nvPr/>
        </p:nvSpPr>
        <p:spPr>
          <a:xfrm>
            <a:off x="14495093" y="8455290"/>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txBody>
          <a:bodyPr/>
          <a:lstStyle/>
          <a:p>
            <a:endParaRPr lang="sk-SK" dirty="0"/>
          </a:p>
        </p:txBody>
      </p:sp>
      <p:pic>
        <p:nvPicPr>
          <p:cNvPr id="115" name="Google Shape;115;p3"/>
          <p:cNvPicPr preferRelativeResize="0"/>
          <p:nvPr/>
        </p:nvPicPr>
        <p:blipFill rotWithShape="1">
          <a:blip r:embed="rId5">
            <a:alphaModFix/>
          </a:blip>
          <a:srcRect l="11718" r="53610"/>
          <a:stretch/>
        </p:blipFill>
        <p:spPr>
          <a:xfrm>
            <a:off x="978650" y="13403"/>
            <a:ext cx="5429066" cy="10374258"/>
          </a:xfrm>
          <a:prstGeom prst="rect">
            <a:avLst/>
          </a:prstGeom>
          <a:noFill/>
          <a:ln>
            <a:noFill/>
          </a:ln>
        </p:spPr>
      </p:pic>
      <p:pic>
        <p:nvPicPr>
          <p:cNvPr id="5" name="Obrázok 4">
            <a:extLst>
              <a:ext uri="{FF2B5EF4-FFF2-40B4-BE49-F238E27FC236}">
                <a16:creationId xmlns:a16="http://schemas.microsoft.com/office/drawing/2014/main" id="{C270C248-9B13-EEEB-39F2-3AA598C2F2AC}"/>
              </a:ext>
            </a:extLst>
          </p:cNvPr>
          <p:cNvPicPr>
            <a:picLocks noChangeAspect="1"/>
          </p:cNvPicPr>
          <p:nvPr/>
        </p:nvPicPr>
        <p:blipFill>
          <a:blip r:embed="rId6"/>
          <a:stretch>
            <a:fillRect/>
          </a:stretch>
        </p:blipFill>
        <p:spPr>
          <a:xfrm>
            <a:off x="13650226" y="249418"/>
            <a:ext cx="3365234" cy="7060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rgbClr val="CC5B60"/>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771815"/>
            <a:ext cx="1310100" cy="0"/>
          </a:xfrm>
          <a:prstGeom prst="straightConnector1">
            <a:avLst/>
          </a:prstGeom>
          <a:noFill/>
          <a:ln w="95250" cap="flat" cmpd="sng">
            <a:solidFill>
              <a:srgbClr val="FFFFFF"/>
            </a:solidFill>
            <a:prstDash val="solid"/>
            <a:round/>
            <a:headEnd type="none" w="sm" len="sm"/>
            <a:tailEnd type="none" w="sm" len="sm"/>
          </a:ln>
        </p:spPr>
      </p:cxnSp>
      <p:sp>
        <p:nvSpPr>
          <p:cNvPr id="209" name="Google Shape;209;p4"/>
          <p:cNvSpPr txBox="1"/>
          <p:nvPr/>
        </p:nvSpPr>
        <p:spPr>
          <a:xfrm>
            <a:off x="7620885" y="3606572"/>
            <a:ext cx="9328172" cy="4293483"/>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Ohm’s Law asserts that the voltage across a conductor is directly proportional to the current passing through it, as long as the physical conditions and temperature remain constant.</a:t>
            </a:r>
            <a:r>
              <a:rPr lang="en-US" sz="2000" dirty="0">
                <a:latin typeface="Poppins" panose="00000500000000000000" pitchFamily="2" charset="-18"/>
                <a:ea typeface="Open Sans"/>
                <a:cs typeface="Poppins" panose="00000500000000000000" pitchFamily="2" charset="-18"/>
              </a:rPr>
              <a:t> </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Therefore, according to Ohm’s Law, the current through a conductor is directly proportional to the voltage across it, expressed as V ∝ I. This principle establishes the fundamental relationship between the applied voltage and the resulting current in the conductor, making it a cornerstone for understanding and working with electrical circuits. Ohm’s Law indicates that the current exhibits a linear relationship with the voltage.</a:t>
            </a:r>
            <a:endParaRPr sz="2000" dirty="0">
              <a:latin typeface="Poppins" panose="00000500000000000000" pitchFamily="2" charset="-18"/>
              <a:cs typeface="Poppins" panose="00000500000000000000" pitchFamily="2" charset="-18"/>
            </a:endParaRPr>
          </a:p>
        </p:txBody>
      </p:sp>
      <p:sp>
        <p:nvSpPr>
          <p:cNvPr id="211" name="Google Shape;211;p4"/>
          <p:cNvSpPr/>
          <p:nvPr/>
        </p:nvSpPr>
        <p:spPr>
          <a:xfrm rot="5400000">
            <a:off x="8278430" y="340111"/>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rgbClr val="CC5B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4"/>
          <p:cNvGrpSpPr/>
          <p:nvPr/>
        </p:nvGrpSpPr>
        <p:grpSpPr>
          <a:xfrm rot="5400000">
            <a:off x="9293368" y="1219358"/>
            <a:ext cx="771724" cy="771724"/>
            <a:chOff x="0" y="0"/>
            <a:chExt cx="812800" cy="812800"/>
          </a:xfrm>
        </p:grpSpPr>
        <p:sp>
          <p:nvSpPr>
            <p:cNvPr id="214" name="Google Shape;214;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4"/>
          <p:cNvGrpSpPr/>
          <p:nvPr/>
        </p:nvGrpSpPr>
        <p:grpSpPr>
          <a:xfrm rot="5400000">
            <a:off x="5324660" y="9048119"/>
            <a:ext cx="596043" cy="596043"/>
            <a:chOff x="0" y="0"/>
            <a:chExt cx="812800" cy="812800"/>
          </a:xfrm>
        </p:grpSpPr>
        <p:sp>
          <p:nvSpPr>
            <p:cNvPr id="217" name="Google Shape;21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1" name="Google Shape;221;p4"/>
          <p:cNvSpPr/>
          <p:nvPr/>
        </p:nvSpPr>
        <p:spPr>
          <a:xfrm>
            <a:off x="-1" y="3443087"/>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22" name="Google Shape;222;p4"/>
          <p:cNvSpPr txBox="1"/>
          <p:nvPr/>
        </p:nvSpPr>
        <p:spPr>
          <a:xfrm>
            <a:off x="916626" y="716120"/>
            <a:ext cx="5523408" cy="8001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a:solidFill>
                  <a:srgbClr val="000000"/>
                </a:solidFill>
                <a:latin typeface="Poppins"/>
                <a:ea typeface="Poppins"/>
                <a:cs typeface="Poppins"/>
                <a:sym typeface="Poppins"/>
              </a:rPr>
              <a:t>OHM’S LAW</a:t>
            </a:r>
            <a:endParaRPr/>
          </a:p>
        </p:txBody>
      </p:sp>
      <p:sp>
        <p:nvSpPr>
          <p:cNvPr id="2" name="Freeform 21">
            <a:extLst>
              <a:ext uri="{FF2B5EF4-FFF2-40B4-BE49-F238E27FC236}">
                <a16:creationId xmlns:a16="http://schemas.microsoft.com/office/drawing/2014/main" id="{C537649C-9039-3CE9-C10E-97F43F0047B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59CB708-CF20-BB23-10A4-6C715D3092A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607222A0-6875-5EF3-39B9-CDBB2DB5954F}"/>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627843" y="2572024"/>
            <a:ext cx="5421286" cy="5142951"/>
            <a:chOff x="0" y="-38100"/>
            <a:chExt cx="1427828" cy="2154398"/>
          </a:xfrm>
          <a:solidFill>
            <a:srgbClr val="CC5B60"/>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501517" y="2572024"/>
            <a:ext cx="5421286" cy="5142951"/>
            <a:chOff x="0" y="-38100"/>
            <a:chExt cx="1427828" cy="2154398"/>
          </a:xfrm>
          <a:solidFill>
            <a:srgbClr val="CC5B60"/>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142951"/>
            <a:chOff x="0" y="-38100"/>
            <a:chExt cx="1427828" cy="2154398"/>
          </a:xfrm>
          <a:solidFill>
            <a:srgbClr val="CC5B60"/>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1" y="0"/>
            <a:ext cx="11812564" cy="1301985"/>
            <a:chOff x="0" y="-38100"/>
            <a:chExt cx="3737049" cy="444538"/>
          </a:xfrm>
          <a:solidFill>
            <a:srgbClr val="CC5B60"/>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9" name="Google Shape;239;p5"/>
          <p:cNvSpPr/>
          <p:nvPr/>
        </p:nvSpPr>
        <p:spPr>
          <a:xfrm>
            <a:off x="14189107" y="8907607"/>
            <a:ext cx="1378871" cy="1378871"/>
          </a:xfrm>
          <a:custGeom>
            <a:avLst/>
            <a:gdLst/>
            <a:ahLst/>
            <a:cxnLst/>
            <a:rect l="l" t="t" r="r" b="b"/>
            <a:pathLst>
              <a:path w="1378871" h="1378871" extrusionOk="0">
                <a:moveTo>
                  <a:pt x="0" y="0"/>
                </a:moveTo>
                <a:lnTo>
                  <a:pt x="1378871" y="0"/>
                </a:lnTo>
                <a:lnTo>
                  <a:pt x="1378871" y="1378870"/>
                </a:lnTo>
                <a:lnTo>
                  <a:pt x="0" y="1378870"/>
                </a:lnTo>
                <a:lnTo>
                  <a:pt x="0" y="0"/>
                </a:lnTo>
                <a:close/>
              </a:path>
            </a:pathLst>
          </a:custGeom>
          <a:blipFill rotWithShape="1">
            <a:blip r:embed="rId3">
              <a:alphaModFix/>
            </a:blip>
            <a:stretch>
              <a:fillRect/>
            </a:stretch>
          </a:blipFill>
          <a:ln>
            <a:noFill/>
          </a:ln>
        </p:spPr>
      </p:sp>
      <p:sp>
        <p:nvSpPr>
          <p:cNvPr id="240" name="Google Shape;240;p5"/>
          <p:cNvSpPr/>
          <p:nvPr/>
        </p:nvSpPr>
        <p:spPr>
          <a:xfrm>
            <a:off x="15562677" y="9160102"/>
            <a:ext cx="2725323" cy="777585"/>
          </a:xfrm>
          <a:custGeom>
            <a:avLst/>
            <a:gdLst/>
            <a:ahLst/>
            <a:cxnLst/>
            <a:rect l="l" t="t" r="r" b="b"/>
            <a:pathLst>
              <a:path w="2725323" h="777585" extrusionOk="0">
                <a:moveTo>
                  <a:pt x="0" y="0"/>
                </a:moveTo>
                <a:lnTo>
                  <a:pt x="2725323" y="0"/>
                </a:lnTo>
                <a:lnTo>
                  <a:pt x="2725323" y="777586"/>
                </a:lnTo>
                <a:lnTo>
                  <a:pt x="0" y="777586"/>
                </a:lnTo>
                <a:lnTo>
                  <a:pt x="0" y="0"/>
                </a:lnTo>
                <a:close/>
              </a:path>
            </a:pathLst>
          </a:custGeom>
          <a:blipFill rotWithShape="1">
            <a:blip r:embed="rId4">
              <a:alphaModFix/>
            </a:blip>
            <a:stretch>
              <a:fillRect/>
            </a:stretch>
          </a:blipFill>
          <a:ln>
            <a:noFill/>
          </a:ln>
        </p:spPr>
      </p:sp>
      <p:sp>
        <p:nvSpPr>
          <p:cNvPr id="241" name="Google Shape;241;p5"/>
          <p:cNvSpPr txBox="1"/>
          <p:nvPr/>
        </p:nvSpPr>
        <p:spPr>
          <a:xfrm>
            <a:off x="1028700" y="219075"/>
            <a:ext cx="10769833" cy="8096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a:solidFill>
                  <a:srgbClr val="FFFFFF"/>
                </a:solidFill>
                <a:latin typeface="Poppins"/>
                <a:ea typeface="Poppins"/>
                <a:cs typeface="Poppins"/>
                <a:sym typeface="Poppins"/>
              </a:rPr>
              <a:t>OHM’S LAW EXPLANATION</a:t>
            </a:r>
            <a:endParaRPr dirty="0"/>
          </a:p>
        </p:txBody>
      </p:sp>
      <p:sp>
        <p:nvSpPr>
          <p:cNvPr id="242" name="Google Shape;242;p5"/>
          <p:cNvSpPr txBox="1"/>
          <p:nvPr/>
        </p:nvSpPr>
        <p:spPr>
          <a:xfrm>
            <a:off x="806328" y="2786163"/>
            <a:ext cx="4984931" cy="2585323"/>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Ohm’s Law is one of the fundamental laws of electrostatics which state that, the voltage across any conductor is directly proportional to the current flowing in that conductor. We can define this condition as: </a:t>
            </a:r>
            <a:endParaRPr sz="2000" dirty="0">
              <a:solidFill>
                <a:schemeClr val="bg1"/>
              </a:solidFill>
              <a:latin typeface="Poppins" panose="00000500000000000000" pitchFamily="2" charset="-18"/>
              <a:cs typeface="Poppins" panose="00000500000000000000" pitchFamily="2" charset="-18"/>
            </a:endParaRPr>
          </a:p>
        </p:txBody>
      </p:sp>
      <p:sp>
        <p:nvSpPr>
          <p:cNvPr id="243" name="Google Shape;243;p5"/>
          <p:cNvSpPr txBox="1"/>
          <p:nvPr/>
        </p:nvSpPr>
        <p:spPr>
          <a:xfrm>
            <a:off x="1331667" y="5015880"/>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a:t>
            </a:r>
            <a:endParaRPr dirty="0">
              <a:solidFill>
                <a:schemeClr val="bg1"/>
              </a:solidFill>
              <a:latin typeface="Poppins" panose="00000500000000000000" pitchFamily="2" charset="-18"/>
              <a:cs typeface="Poppins" panose="00000500000000000000" pitchFamily="2" charset="-18"/>
            </a:endParaRPr>
          </a:p>
        </p:txBody>
      </p:sp>
      <p:sp>
        <p:nvSpPr>
          <p:cNvPr id="244" name="Google Shape;244;p5"/>
          <p:cNvSpPr txBox="1"/>
          <p:nvPr/>
        </p:nvSpPr>
        <p:spPr>
          <a:xfrm>
            <a:off x="7128084" y="2752668"/>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Removing the proportionality sign:</a:t>
            </a:r>
            <a:endParaRPr sz="2000" dirty="0">
              <a:solidFill>
                <a:schemeClr val="bg1"/>
              </a:solidFill>
              <a:latin typeface="Poppins" panose="00000500000000000000" pitchFamily="2" charset="-18"/>
              <a:cs typeface="Poppins" panose="00000500000000000000" pitchFamily="2" charset="-18"/>
            </a:endParaRPr>
          </a:p>
        </p:txBody>
      </p:sp>
      <p:sp>
        <p:nvSpPr>
          <p:cNvPr id="245" name="Google Shape;245;p5"/>
          <p:cNvSpPr txBox="1"/>
          <p:nvPr/>
        </p:nvSpPr>
        <p:spPr>
          <a:xfrm>
            <a:off x="7294888" y="3454038"/>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246" name="Google Shape;246;p5"/>
          <p:cNvSpPr txBox="1"/>
          <p:nvPr/>
        </p:nvSpPr>
        <p:spPr>
          <a:xfrm>
            <a:off x="12456593" y="2743192"/>
            <a:ext cx="4897073" cy="1723549"/>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where </a:t>
            </a: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a:t>
            </a: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 is the proportionality constant and is called the Resistance of the material. The resistance of the material is calculated as,</a:t>
            </a:r>
            <a:endParaRPr sz="2000" dirty="0">
              <a:solidFill>
                <a:schemeClr val="bg1"/>
              </a:solidFill>
              <a:latin typeface="Poppins" panose="00000500000000000000" pitchFamily="2" charset="-18"/>
              <a:cs typeface="Poppins" panose="00000500000000000000" pitchFamily="2" charset="-18"/>
            </a:endParaRPr>
          </a:p>
        </p:txBody>
      </p:sp>
      <p:sp>
        <p:nvSpPr>
          <p:cNvPr id="247" name="Google Shape;247;p5"/>
          <p:cNvSpPr txBox="1"/>
          <p:nvPr/>
        </p:nvSpPr>
        <p:spPr>
          <a:xfrm>
            <a:off x="12933042" y="4329660"/>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248" name="Google Shape;248;p5"/>
          <p:cNvSpPr txBox="1"/>
          <p:nvPr/>
        </p:nvSpPr>
        <p:spPr>
          <a:xfrm>
            <a:off x="12480590" y="6247108"/>
            <a:ext cx="489720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Resistance is measured in Ohms. It is denoted by the symbol Ω.</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E5EBBF91-C18E-35E6-1DEC-958CA0A819A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9567155F-705D-5A6C-A77C-D73325F33864}"/>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4" name="Obrázok 3">
            <a:extLst>
              <a:ext uri="{FF2B5EF4-FFF2-40B4-BE49-F238E27FC236}">
                <a16:creationId xmlns:a16="http://schemas.microsoft.com/office/drawing/2014/main" id="{C58E3FED-C157-F2B9-E035-39461FD379A5}"/>
              </a:ext>
            </a:extLst>
          </p:cNvPr>
          <p:cNvPicPr>
            <a:picLocks noChangeAspect="1"/>
          </p:cNvPicPr>
          <p:nvPr/>
        </p:nvPicPr>
        <p:blipFill>
          <a:blip r:embed="rId5"/>
          <a:stretch>
            <a:fillRect/>
          </a:stretch>
        </p:blipFill>
        <p:spPr>
          <a:xfrm>
            <a:off x="13894066" y="249418"/>
            <a:ext cx="3365234" cy="7060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1"/>
            <a:ext cx="6416679" cy="10287001"/>
            <a:chOff x="0" y="-38100"/>
            <a:chExt cx="1689989" cy="2747433"/>
          </a:xfrm>
          <a:solidFill>
            <a:srgbClr val="CC5B60"/>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98060" y="2518963"/>
            <a:ext cx="1310100" cy="0"/>
          </a:xfrm>
          <a:prstGeom prst="straightConnector1">
            <a:avLst/>
          </a:prstGeom>
          <a:noFill/>
          <a:ln w="95250" cap="flat" cmpd="sng">
            <a:solidFill>
              <a:srgbClr val="FFFFFF"/>
            </a:solidFill>
            <a:prstDash val="solid"/>
            <a:round/>
            <a:headEnd type="none" w="sm" len="sm"/>
            <a:tailEnd type="none" w="sm" len="sm"/>
          </a:ln>
        </p:spPr>
      </p:cxnSp>
      <p:sp>
        <p:nvSpPr>
          <p:cNvPr id="259" name="Google Shape;259;p6"/>
          <p:cNvSpPr txBox="1"/>
          <p:nvPr/>
        </p:nvSpPr>
        <p:spPr>
          <a:xfrm>
            <a:off x="6673085" y="1622885"/>
            <a:ext cx="11081100" cy="7155805"/>
          </a:xfrm>
          <a:prstGeom prst="rect">
            <a:avLst/>
          </a:prstGeom>
          <a:noFill/>
          <a:ln>
            <a:noFill/>
          </a:ln>
        </p:spPr>
        <p:txBody>
          <a:bodyPr spcFirstLastPara="1" wrap="square" lIns="0" tIns="0" rIns="0" bIns="0" anchor="t" anchorCtr="0">
            <a:spAutoFit/>
          </a:bodyPr>
          <a:lstStyle/>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When all physical parameters and temperatures remain constant, Ohm’s law states that the voltage across a conductor is directly proportional to the current flowing through it.</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Ohm’s law can be expressed as:</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or V = I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Where: </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 is the Constant of proportionality known as Resistance, </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 is the Voltage applied, and </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 is the current flowing through the electrical circuit.</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The above formula can be rearranged to calculate current and resistance also, as follows:</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According to Ohm’s law, the current flowing through the conductor is,</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Similarly, resistance can be defined as, </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p:txBody>
      </p:sp>
      <p:sp>
        <p:nvSpPr>
          <p:cNvPr id="260" name="Google Shape;260;p6"/>
          <p:cNvSpPr/>
          <p:nvPr/>
        </p:nvSpPr>
        <p:spPr>
          <a:xfrm>
            <a:off x="926161" y="3036796"/>
            <a:ext cx="4564357" cy="6850818"/>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61" name="Google Shape;261;p6"/>
          <p:cNvSpPr txBox="1"/>
          <p:nvPr/>
        </p:nvSpPr>
        <p:spPr>
          <a:xfrm>
            <a:off x="540935" y="653105"/>
            <a:ext cx="5622992" cy="16097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a:solidFill>
                  <a:srgbClr val="FFFFFF"/>
                </a:solidFill>
                <a:latin typeface="Poppins"/>
                <a:ea typeface="Poppins"/>
                <a:cs typeface="Poppins"/>
                <a:sym typeface="Poppins"/>
              </a:rPr>
              <a:t>OHM’S LAW FORMULA</a:t>
            </a:r>
            <a:endParaRPr dirty="0"/>
          </a:p>
        </p:txBody>
      </p:sp>
      <p:sp>
        <p:nvSpPr>
          <p:cNvPr id="2" name="Freeform 21">
            <a:extLst>
              <a:ext uri="{FF2B5EF4-FFF2-40B4-BE49-F238E27FC236}">
                <a16:creationId xmlns:a16="http://schemas.microsoft.com/office/drawing/2014/main" id="{93699B33-56D3-3EDB-5B87-8E72B20F29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D98681E1-A94D-79C8-3200-E34B35D8A9B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7740BD4A-8454-E3E3-182D-5D5AA0317DBA}"/>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6416679" cy="10287000"/>
            <a:chOff x="0" y="-38100"/>
            <a:chExt cx="1689989" cy="2747433"/>
          </a:xfrm>
          <a:solidFill>
            <a:srgbClr val="CC5B60"/>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256628" y="1689842"/>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890617" y="1127123"/>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73" name="Google Shape;273;p7"/>
          <p:cNvSpPr txBox="1"/>
          <p:nvPr/>
        </p:nvSpPr>
        <p:spPr>
          <a:xfrm>
            <a:off x="540935" y="653105"/>
            <a:ext cx="5622992" cy="16097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a:solidFill>
                  <a:srgbClr val="FFFFFF"/>
                </a:solidFill>
                <a:latin typeface="Poppins"/>
                <a:ea typeface="Poppins"/>
                <a:cs typeface="Poppins"/>
                <a:sym typeface="Poppins"/>
              </a:rPr>
              <a:t>OHM’S LAW GRAPH</a:t>
            </a:r>
            <a:endParaRPr/>
          </a:p>
        </p:txBody>
      </p:sp>
      <p:sp>
        <p:nvSpPr>
          <p:cNvPr id="274" name="Google Shape;274;p7"/>
          <p:cNvSpPr txBox="1"/>
          <p:nvPr/>
        </p:nvSpPr>
        <p:spPr>
          <a:xfrm>
            <a:off x="384172" y="3078480"/>
            <a:ext cx="5648400" cy="4308872"/>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Ohm’s law is valid only when physical conditions, such as temperature, remain constant. This is because current flow through the circuit can be affected by changes in temperature. Therefore, when factors like temperature change, Ohm’s law may not hold true. For instance, in a light bulb, the temperature increases as the current flowing through it rises, causing a deviation from Ohm’s law.</a:t>
            </a:r>
            <a:endParaRPr sz="2000" dirty="0">
              <a:solidFill>
                <a:schemeClr val="bg1"/>
              </a:solidFill>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843101D8-D783-71E9-FB65-4C8A50CCA67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3BA73EFA-A869-6D54-E8E3-CD7E2FF03BC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295185AD-1AC0-1BC4-C952-0C803D8540C1}"/>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0" y="-49374"/>
            <a:ext cx="11756571" cy="2372442"/>
            <a:chOff x="0" y="-38100"/>
            <a:chExt cx="3737049" cy="802976"/>
          </a:xfrm>
          <a:solidFill>
            <a:srgbClr val="CC5B60"/>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30050" y="1472335"/>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492264" y="749832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4" name="Google Shape;294;p8"/>
          <p:cNvGraphicFramePr/>
          <p:nvPr>
            <p:extLst>
              <p:ext uri="{D42A27DB-BD31-4B8C-83A1-F6EECF244321}">
                <p14:modId xmlns:p14="http://schemas.microsoft.com/office/powerpoint/2010/main" val="4120642541"/>
              </p:ext>
            </p:extLst>
          </p:nvPr>
        </p:nvGraphicFramePr>
        <p:xfrm>
          <a:off x="6297172" y="3323239"/>
          <a:ext cx="10602825" cy="5407575"/>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en-US" sz="2000" b="1" u="none" strike="noStrike" cap="none" dirty="0">
                          <a:solidFill>
                            <a:schemeClr val="bg1"/>
                          </a:solidFill>
                          <a:latin typeface="Poppins" panose="00000500000000000000" pitchFamily="2" charset="-18"/>
                          <a:ea typeface="Inter"/>
                          <a:cs typeface="Poppins" panose="00000500000000000000" pitchFamily="2" charset="-18"/>
                          <a:sym typeface="Inter"/>
                        </a:rPr>
                        <a:t>Physical Quantity</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b="1" u="none" strike="noStrike" cap="none" dirty="0">
                          <a:solidFill>
                            <a:schemeClr val="bg1"/>
                          </a:solidFill>
                          <a:latin typeface="Poppins" panose="00000500000000000000" pitchFamily="2" charset="-18"/>
                          <a:ea typeface="Inter"/>
                          <a:cs typeface="Poppins" panose="00000500000000000000" pitchFamily="2" charset="-18"/>
                          <a:sym typeface="Inter"/>
                        </a:rPr>
                        <a:t>Unit of Measurement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b="1" u="none" strike="noStrike" cap="none">
                          <a:solidFill>
                            <a:schemeClr val="bg1"/>
                          </a:solidFill>
                          <a:latin typeface="Poppins" panose="00000500000000000000" pitchFamily="2" charset="-18"/>
                          <a:ea typeface="Inter"/>
                          <a:cs typeface="Poppins" panose="00000500000000000000" pitchFamily="2" charset="-18"/>
                          <a:sym typeface="Inter"/>
                        </a:rPr>
                        <a:t>Unit Abbreviation</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Current(C)</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Ampere</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A</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Voltage(V)</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Volt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V</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2"/>
                  </a:ext>
                </a:extLst>
              </a:tr>
              <a:tr h="1291400">
                <a:tc>
                  <a:txBody>
                    <a:bodyPr/>
                    <a:lstStyle/>
                    <a:p>
                      <a:pPr marL="0" marR="0" lvl="0" indent="0" algn="ctr" rtl="0">
                        <a:lnSpc>
                          <a:spcPct val="140014"/>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Resistance(R)</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a:solidFill>
                            <a:schemeClr val="bg1"/>
                          </a:solidFill>
                          <a:latin typeface="Poppins" panose="00000500000000000000" pitchFamily="2" charset="-18"/>
                          <a:ea typeface="Inter"/>
                          <a:cs typeface="Poppins" panose="00000500000000000000" pitchFamily="2" charset="-18"/>
                          <a:sym typeface="Inter"/>
                        </a:rPr>
                        <a:t>Ohm</a:t>
                      </a:r>
                      <a:endParaRPr sz="2000" u="none" strike="noStrike" cap="none">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tc>
                  <a:txBody>
                    <a:bodyPr/>
                    <a:lstStyle/>
                    <a:p>
                      <a:pPr marL="0" marR="0" lvl="0" indent="0" algn="ctr" rtl="0">
                        <a:lnSpc>
                          <a:spcPct val="140014"/>
                        </a:lnSpc>
                        <a:spcBef>
                          <a:spcPts val="0"/>
                        </a:spcBef>
                        <a:spcAft>
                          <a:spcPts val="0"/>
                        </a:spcAft>
                        <a:buNone/>
                      </a:pPr>
                      <a:r>
                        <a:rPr lang="en-US" sz="2000" u="none" strike="noStrike" cap="none" dirty="0">
                          <a:solidFill>
                            <a:schemeClr val="bg1"/>
                          </a:solidFill>
                          <a:latin typeface="Poppins" panose="00000500000000000000" pitchFamily="2" charset="-18"/>
                          <a:ea typeface="Inter"/>
                          <a:cs typeface="Poppins" panose="00000500000000000000" pitchFamily="2" charset="-18"/>
                          <a:sym typeface="Inter"/>
                        </a:rPr>
                        <a:t>Ω</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solidFill>
                      <a:srgbClr val="CC5B60"/>
                    </a:solidFill>
                  </a:tcPr>
                </a:tc>
                <a:extLst>
                  <a:ext uri="{0D108BD9-81ED-4DB2-BD59-A6C34878D82A}">
                    <a16:rowId xmlns:a16="http://schemas.microsoft.com/office/drawing/2014/main" val="10003"/>
                  </a:ext>
                </a:extLst>
              </a:tr>
            </a:tbl>
          </a:graphicData>
        </a:graphic>
      </p:graphicFrame>
      <p:sp>
        <p:nvSpPr>
          <p:cNvPr id="295" name="Google Shape;295;p8"/>
          <p:cNvSpPr txBox="1"/>
          <p:nvPr/>
        </p:nvSpPr>
        <p:spPr>
          <a:xfrm>
            <a:off x="526327" y="419099"/>
            <a:ext cx="5834340" cy="800101"/>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a:solidFill>
                  <a:srgbClr val="FFFFFF"/>
                </a:solidFill>
                <a:latin typeface="Poppins"/>
                <a:ea typeface="Poppins"/>
                <a:cs typeface="Poppins"/>
                <a:sym typeface="Poppins"/>
              </a:rPr>
              <a:t>OHM’S LAW UNIT</a:t>
            </a:r>
            <a:endParaRPr/>
          </a:p>
        </p:txBody>
      </p:sp>
      <p:sp>
        <p:nvSpPr>
          <p:cNvPr id="296" name="Google Shape;296;p8"/>
          <p:cNvSpPr txBox="1"/>
          <p:nvPr/>
        </p:nvSpPr>
        <p:spPr>
          <a:xfrm>
            <a:off x="1388003" y="4303477"/>
            <a:ext cx="4110987"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1" i="0" u="none" strike="noStrike" cap="none" dirty="0">
                <a:latin typeface="Poppins" panose="00000500000000000000" pitchFamily="2" charset="-18"/>
                <a:ea typeface="Open Sans"/>
                <a:cs typeface="Poppins" panose="00000500000000000000" pitchFamily="2" charset="-18"/>
                <a:sym typeface="Open Sans"/>
              </a:rPr>
              <a:t>Three physical quantities:</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n-US" sz="2000" b="1" i="0" u="none" strike="noStrike" cap="none" dirty="0">
                <a:latin typeface="Poppins" panose="00000500000000000000" pitchFamily="2" charset="-18"/>
                <a:ea typeface="Open Sans"/>
                <a:cs typeface="Poppins" panose="00000500000000000000" pitchFamily="2" charset="-18"/>
                <a:sym typeface="Open Sans"/>
              </a:rPr>
              <a:t>Current</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n-US" sz="2000" b="1" i="0" u="none" strike="noStrike" cap="none" dirty="0">
                <a:latin typeface="Poppins" panose="00000500000000000000" pitchFamily="2" charset="-18"/>
                <a:ea typeface="Open Sans"/>
                <a:cs typeface="Poppins" panose="00000500000000000000" pitchFamily="2" charset="-18"/>
                <a:sym typeface="Open Sans"/>
              </a:rPr>
              <a:t>Voltage</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n-US" sz="2000" b="1" i="0" u="none" strike="noStrike" cap="none" dirty="0">
                <a:latin typeface="Poppins" panose="00000500000000000000" pitchFamily="2" charset="-18"/>
                <a:ea typeface="Open Sans"/>
                <a:cs typeface="Poppins" panose="00000500000000000000" pitchFamily="2" charset="-18"/>
                <a:sym typeface="Open Sans"/>
              </a:rPr>
              <a:t>Resistance</a:t>
            </a:r>
            <a:endParaRPr sz="20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3E37168-F7BA-2DCB-C9BB-8866BA2FEBE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8F4C7CD7-0AAF-BF30-2EDC-C23A50126174}"/>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pic>
        <p:nvPicPr>
          <p:cNvPr id="4" name="Obrázok 3">
            <a:extLst>
              <a:ext uri="{FF2B5EF4-FFF2-40B4-BE49-F238E27FC236}">
                <a16:creationId xmlns:a16="http://schemas.microsoft.com/office/drawing/2014/main" id="{CBCB6E06-43FB-C6B1-54E1-7E17FB4818DB}"/>
              </a:ext>
            </a:extLst>
          </p:cNvPr>
          <p:cNvPicPr>
            <a:picLocks noChangeAspect="1"/>
          </p:cNvPicPr>
          <p:nvPr/>
        </p:nvPicPr>
        <p:blipFill>
          <a:blip r:embed="rId5"/>
          <a:stretch>
            <a:fillRect/>
          </a:stretch>
        </p:blipFill>
        <p:spPr>
          <a:xfrm>
            <a:off x="13894066" y="249418"/>
            <a:ext cx="3365234" cy="7060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990431" cy="10286999"/>
            <a:chOff x="0" y="-38100"/>
            <a:chExt cx="1965855" cy="2443570"/>
          </a:xfrm>
          <a:solidFill>
            <a:srgbClr val="CC5B60"/>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876014" y="2176904"/>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6085065"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5B60"/>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540155" y="2824103"/>
            <a:ext cx="5219874" cy="6499507"/>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317" name="Google Shape;317;p9"/>
          <p:cNvSpPr txBox="1"/>
          <p:nvPr/>
        </p:nvSpPr>
        <p:spPr>
          <a:xfrm>
            <a:off x="1028699" y="1207600"/>
            <a:ext cx="6961731"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a:solidFill>
                  <a:srgbClr val="FFFFFF"/>
                </a:solidFill>
                <a:latin typeface="Poppins"/>
                <a:ea typeface="Poppins"/>
                <a:cs typeface="Poppins"/>
                <a:sym typeface="Poppins"/>
              </a:rPr>
              <a:t>OHM’S LAW EQUATIONS</a:t>
            </a:r>
            <a:endParaRPr dirty="0"/>
          </a:p>
        </p:txBody>
      </p:sp>
      <p:sp>
        <p:nvSpPr>
          <p:cNvPr id="318" name="Google Shape;318;p9"/>
          <p:cNvSpPr txBox="1"/>
          <p:nvPr/>
        </p:nvSpPr>
        <p:spPr>
          <a:xfrm>
            <a:off x="9932010" y="2547097"/>
            <a:ext cx="6815835" cy="3447098"/>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Ohm’s law provides three equations which are: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 V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 / I</a:t>
            </a:r>
            <a:endParaRPr sz="2000" dirty="0">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Where: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is the voltage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I is the current</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n-U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is the resistance</a:t>
            </a:r>
            <a:endParaRPr sz="20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97B85736-5D15-5659-2B35-2DAFE23B681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272492E0-00EA-489B-0D9D-7B48AB9FE78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4" name="Obrázok 3">
            <a:extLst>
              <a:ext uri="{FF2B5EF4-FFF2-40B4-BE49-F238E27FC236}">
                <a16:creationId xmlns:a16="http://schemas.microsoft.com/office/drawing/2014/main" id="{3496387C-5DC0-3902-29C8-092A2016F073}"/>
              </a:ext>
            </a:extLst>
          </p:cNvPr>
          <p:cNvPicPr>
            <a:picLocks noChangeAspect="1"/>
          </p:cNvPicPr>
          <p:nvPr/>
        </p:nvPicPr>
        <p:blipFill>
          <a:blip r:embed="rId6"/>
          <a:stretch>
            <a:fillRect/>
          </a:stretch>
        </p:blipFill>
        <p:spPr>
          <a:xfrm>
            <a:off x="13894066" y="249418"/>
            <a:ext cx="3365234" cy="7060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1475</Words>
  <Application>Microsoft Office PowerPoint</Application>
  <PresentationFormat>Vlastná</PresentationFormat>
  <Paragraphs>177</Paragraphs>
  <Slides>20</Slides>
  <Notes>20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Arial</vt:lpstr>
      <vt:lpstr>Open Sans</vt:lpstr>
      <vt:lpstr>Calibri</vt:lpstr>
      <vt:lpstr>Poppins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12</cp:revision>
  <dcterms:created xsi:type="dcterms:W3CDTF">2006-08-16T00:00:00Z</dcterms:created>
  <dcterms:modified xsi:type="dcterms:W3CDTF">2024-09-23T19:03:52Z</dcterms:modified>
</cp:coreProperties>
</file>