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8" r:id="rId31"/>
  </p:sldIdLst>
  <p:sldSz cx="18288000" cy="10287000"/>
  <p:notesSz cx="6858000" cy="9144000"/>
  <p:embeddedFontLst>
    <p:embeddedFont>
      <p:font typeface="Garet Bold" panose="020B0604020202020204" charset="-18"/>
      <p:regular r:id="rId33"/>
    </p:embeddedFont>
    <p:embeddedFont>
      <p:font typeface="Open Sans" pitchFamily="2" charset="0"/>
      <p:regular r:id="rId34"/>
      <p:bold r:id="rId35"/>
      <p:italic r:id="rId36"/>
      <p:boldItalic r:id="rId37"/>
    </p:embeddedFont>
    <p:embeddedFont>
      <p:font typeface="Open Sans 1" panose="020B0604020202020204" charset="0"/>
      <p:regular r:id="rId38"/>
    </p:embeddedFont>
    <p:embeddedFont>
      <p:font typeface="Open Sans 2 Bold" panose="020B0604020202020204" charset="0"/>
      <p:regular r:id="rId39"/>
    </p:embeddedFont>
    <p:embeddedFont>
      <p:font typeface="Poppins" panose="00000500000000000000" pitchFamily="2" charset="-18"/>
      <p:regular r:id="rId40"/>
      <p:bold r:id="rId41"/>
      <p:italic r:id="rId42"/>
      <p:boldItalic r:id="rId43"/>
    </p:embeddedFont>
    <p:embeddedFont>
      <p:font typeface="Poppins Bold" panose="00000800000000000000" charset="-18"/>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creativecommons.org/licenses/by-nc-sa/4.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www.youtube.com/watch?v=ScVBPAitibQ" TargetMode="External"/><Relationship Id="rId5" Type="http://schemas.openxmlformats.org/officeDocument/2006/relationships/hyperlink" Target="https://www.youtube.com/watch?v=ya1BSeBBD4U" TargetMode="Externa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71100" y="2400300"/>
            <a:ext cx="1310100" cy="0"/>
          </a:xfrm>
          <a:prstGeom prst="line">
            <a:avLst/>
          </a:prstGeom>
          <a:ln w="95250" cap="flat">
            <a:solidFill>
              <a:srgbClr val="FFFFFF"/>
            </a:solidFill>
            <a:prstDash val="solid"/>
            <a:headEnd type="none" w="sm" len="sm"/>
            <a:tailEnd type="none" w="sm" len="sm"/>
          </a:ln>
        </p:spPr>
      </p:sp>
      <p:pic>
        <p:nvPicPr>
          <p:cNvPr id="7" name="Obrázok 6">
            <a:extLst>
              <a:ext uri="{FF2B5EF4-FFF2-40B4-BE49-F238E27FC236}">
                <a16:creationId xmlns:a16="http://schemas.microsoft.com/office/drawing/2014/main" id="{3500E61A-763E-ABE9-7385-42745AC6A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sp>
        <p:nvSpPr>
          <p:cNvPr id="6" name="Freeform 21">
            <a:extLst>
              <a:ext uri="{FF2B5EF4-FFF2-40B4-BE49-F238E27FC236}">
                <a16:creationId xmlns:a16="http://schemas.microsoft.com/office/drawing/2014/main" id="{76E0BB09-9984-D109-A877-19E09BFB212F}"/>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E074DE99-58EA-D6C8-40E2-8101C1606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11" name="TextBox 9">
            <a:extLst>
              <a:ext uri="{FF2B5EF4-FFF2-40B4-BE49-F238E27FC236}">
                <a16:creationId xmlns:a16="http://schemas.microsoft.com/office/drawing/2014/main" id="{E18048BF-34D2-07CA-B90B-2287B139099F}"/>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2" name="Google Shape;317;p10">
            <a:extLst>
              <a:ext uri="{FF2B5EF4-FFF2-40B4-BE49-F238E27FC236}">
                <a16:creationId xmlns:a16="http://schemas.microsoft.com/office/drawing/2014/main" id="{40A723CB-6DB0-B910-DDA1-5937B330721E}"/>
              </a:ext>
            </a:extLst>
          </p:cNvPr>
          <p:cNvSpPr txBox="1"/>
          <p:nvPr/>
        </p:nvSpPr>
        <p:spPr>
          <a:xfrm>
            <a:off x="676374" y="3869953"/>
            <a:ext cx="5736000" cy="387798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Filtros (B)</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Diseñado para atrapar contaminantes, suciedad, polvo, moho, bacterias, etc., y para evitar que estos materiales entren al sistema y contaminen el medio ambiente. Los filtros pueden estar hechos de fieltro, tela, celulosa, fibra de vidrio, espuma, papel, seda, etc., y pueden filtrar distintos niveles de contaminantes según su construcción.</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5B263366-8EB8-BE08-C610-CE763A13D1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26583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18700" y="23241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5EC74B98-C841-F7B3-686D-507D6909C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sp>
        <p:nvSpPr>
          <p:cNvPr id="6" name="Freeform 21">
            <a:extLst>
              <a:ext uri="{FF2B5EF4-FFF2-40B4-BE49-F238E27FC236}">
                <a16:creationId xmlns:a16="http://schemas.microsoft.com/office/drawing/2014/main" id="{B1BE91E6-960C-C498-0E6F-B806A3B2A3F0}"/>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39D2DE24-99C6-DE44-6C19-8D6716923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F4D228BF-E7ED-5024-BDED-2715997FC923}"/>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30;p11">
            <a:extLst>
              <a:ext uri="{FF2B5EF4-FFF2-40B4-BE49-F238E27FC236}">
                <a16:creationId xmlns:a16="http://schemas.microsoft.com/office/drawing/2014/main" id="{1ECAE307-D08D-5448-427F-E326AC104A8F}"/>
              </a:ext>
            </a:extLst>
          </p:cNvPr>
          <p:cNvSpPr txBox="1"/>
          <p:nvPr/>
        </p:nvSpPr>
        <p:spPr>
          <a:xfrm>
            <a:off x="676374" y="3678419"/>
            <a:ext cx="5736000" cy="47397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Serpentines de refrigeración (C)</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También conocidos como serpentines evaporadores conectados a una fuente de refrigerante enfriado, es decir, enfriador, torre de enfriamiento, etc., estos serpentines se utilizan para absorber calor del aire que pasa sobre ellos. Dependiendo de la temperatura del agua del serpentín, pueden provocar que se produzca condensación al pasar por encima de él aire con mayor punto de rocío.</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A9170E2E-1545-E44A-99AB-80B8B64A4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42203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88749" cy="102870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71100" y="2324100"/>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pic>
        <p:nvPicPr>
          <p:cNvPr id="16" name="Obrázok 15">
            <a:extLst>
              <a:ext uri="{FF2B5EF4-FFF2-40B4-BE49-F238E27FC236}">
                <a16:creationId xmlns:a16="http://schemas.microsoft.com/office/drawing/2014/main" id="{4A0F81DE-5CC3-B2E9-5B86-7E158691C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894500"/>
            <a:ext cx="6498000" cy="6498000"/>
          </a:xfrm>
          <a:prstGeom prst="rect">
            <a:avLst/>
          </a:prstGeom>
        </p:spPr>
      </p:pic>
      <p:sp>
        <p:nvSpPr>
          <p:cNvPr id="6" name="Freeform 21">
            <a:extLst>
              <a:ext uri="{FF2B5EF4-FFF2-40B4-BE49-F238E27FC236}">
                <a16:creationId xmlns:a16="http://schemas.microsoft.com/office/drawing/2014/main" id="{310C8A40-9552-D18B-4B0B-C0CCB0F44478}"/>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A44B0435-7B3D-4544-0875-861D5EF72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5485457E-EACE-4711-EC11-E27BC91AFEC7}"/>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43;p12">
            <a:extLst>
              <a:ext uri="{FF2B5EF4-FFF2-40B4-BE49-F238E27FC236}">
                <a16:creationId xmlns:a16="http://schemas.microsoft.com/office/drawing/2014/main" id="{C2DCB3FC-B198-BEA2-6A03-980AB89EFCD8}"/>
              </a:ext>
            </a:extLst>
          </p:cNvPr>
          <p:cNvSpPr txBox="1"/>
          <p:nvPr/>
        </p:nvSpPr>
        <p:spPr>
          <a:xfrm>
            <a:off x="373650" y="2857500"/>
            <a:ext cx="6547800" cy="68941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Serpentines de refrigeración (C)</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También conocidos como serpentines evaporadores conectados a una fuente de refrigerante enfriado, es decir, enfriador, torre de enfriamiento, etc., estos serpentines se utilizan para absorber calor del aire que pasa sobre ellos. Dependiendo de la temperatura del agua del serpentín, pueden provocar que se produzca condensación al pasar por encima de él aire con mayor punto de rocío. Los serpentines de enfriamiento se pueden dividir en dos tipos principales: serpentines de fluido estándar y serpentines de refrigerante. Ambos logran el mismo resultado de enfriamiento del aire entrante, pero están diseñados de manera diferente para adaptarse a los diferentes medios de enfriamiento.</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E45F9ECB-69D1-5BCD-1E13-97AA56376B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38260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94900" y="24003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02E9CE42-F2F9-8318-F323-1F9ED41A9B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525073"/>
            <a:ext cx="6498000" cy="6498000"/>
          </a:xfrm>
          <a:prstGeom prst="rect">
            <a:avLst/>
          </a:prstGeom>
        </p:spPr>
      </p:pic>
      <p:sp>
        <p:nvSpPr>
          <p:cNvPr id="6" name="Freeform 21">
            <a:extLst>
              <a:ext uri="{FF2B5EF4-FFF2-40B4-BE49-F238E27FC236}">
                <a16:creationId xmlns:a16="http://schemas.microsoft.com/office/drawing/2014/main" id="{AB381AF4-AC14-F7E3-BA52-77D25DA2CC5A}"/>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E7FD68A6-E35B-A532-DBEF-B37A47108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ACE5DC4E-3DC3-242D-CB22-75F594F65DAB}"/>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56;p13">
            <a:extLst>
              <a:ext uri="{FF2B5EF4-FFF2-40B4-BE49-F238E27FC236}">
                <a16:creationId xmlns:a16="http://schemas.microsoft.com/office/drawing/2014/main" id="{9DEA9CF2-A771-2D69-D30E-8D6DC40AB619}"/>
              </a:ext>
            </a:extLst>
          </p:cNvPr>
          <p:cNvSpPr txBox="1"/>
          <p:nvPr/>
        </p:nvSpPr>
        <p:spPr>
          <a:xfrm>
            <a:off x="676374" y="4209394"/>
            <a:ext cx="57360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Serpentines de calentamiento/recalentamientos (D)</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Conectadas a una fuente de calor, es decir, una caldera o calentadores eléctricos, estas baterías se utilizan para rechazar el calor al aire que pasa sobre ellas.</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6B0A7E6F-DF4B-B29D-4F68-FA87908FA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22132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71100" y="23241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2E3C8F5D-0E94-F48C-4582-F4212482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792691"/>
            <a:ext cx="6498000" cy="6498000"/>
          </a:xfrm>
          <a:prstGeom prst="rect">
            <a:avLst/>
          </a:prstGeom>
        </p:spPr>
      </p:pic>
      <p:sp>
        <p:nvSpPr>
          <p:cNvPr id="6" name="Freeform 21">
            <a:extLst>
              <a:ext uri="{FF2B5EF4-FFF2-40B4-BE49-F238E27FC236}">
                <a16:creationId xmlns:a16="http://schemas.microsoft.com/office/drawing/2014/main" id="{E7A3768A-F6C1-D0C0-E2D8-91C10B6A986C}"/>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F64F00D2-141A-2451-7F1C-0EC187325A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94E8EE67-343F-B136-9712-6A906C69025B}"/>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69;p14">
            <a:extLst>
              <a:ext uri="{FF2B5EF4-FFF2-40B4-BE49-F238E27FC236}">
                <a16:creationId xmlns:a16="http://schemas.microsoft.com/office/drawing/2014/main" id="{1E27A7F2-35F5-9AC4-40AF-588F397EAC15}"/>
              </a:ext>
            </a:extLst>
          </p:cNvPr>
          <p:cNvSpPr txBox="1"/>
          <p:nvPr/>
        </p:nvSpPr>
        <p:spPr>
          <a:xfrm>
            <a:off x="676374" y="4740033"/>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Humidificadores (E)</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Mecanismo utilizado para agregar humedad al aire. En entornos HVAC existen cuatro métodos dominantes para aumentar el contenido de humedad del aire.</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469E2075-64F5-CDD8-D513-FAE9A8DFC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49515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71100" y="23241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41DC9E25-8634-6AC2-089E-F0E4262B7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765155"/>
            <a:ext cx="6498000" cy="6498000"/>
          </a:xfrm>
          <a:prstGeom prst="rect">
            <a:avLst/>
          </a:prstGeom>
        </p:spPr>
      </p:pic>
      <p:sp>
        <p:nvSpPr>
          <p:cNvPr id="6" name="Freeform 21">
            <a:extLst>
              <a:ext uri="{FF2B5EF4-FFF2-40B4-BE49-F238E27FC236}">
                <a16:creationId xmlns:a16="http://schemas.microsoft.com/office/drawing/2014/main" id="{A1188644-488A-CCD7-DACB-9C03769A221E}"/>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859CA6B6-D9E6-2CC8-61BF-309BA9FC9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B5E26185-99CD-5F90-CE95-F6115F49FC72}"/>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82;p15">
            <a:extLst>
              <a:ext uri="{FF2B5EF4-FFF2-40B4-BE49-F238E27FC236}">
                <a16:creationId xmlns:a16="http://schemas.microsoft.com/office/drawing/2014/main" id="{78D6E110-49A0-2C58-0DAA-B93363440C4C}"/>
              </a:ext>
            </a:extLst>
          </p:cNvPr>
          <p:cNvSpPr txBox="1"/>
          <p:nvPr/>
        </p:nvSpPr>
        <p:spPr>
          <a:xfrm>
            <a:off x="676374" y="4209394"/>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Aficionados (F)</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ventiladores son conjuntos impulsados por motor que se encuentran dentro de los sistemas de tratamiento de aire y que ayudan a mover el aire a través del sistema.</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591DFAE6-8AD2-A57D-BC12-682BBAE98B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63740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09600" y="23241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40FC820C-7F9C-09D2-0106-2C527F85D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296383"/>
            <a:ext cx="6498000" cy="6498000"/>
          </a:xfrm>
          <a:prstGeom prst="rect">
            <a:avLst/>
          </a:prstGeom>
        </p:spPr>
      </p:pic>
      <p:sp>
        <p:nvSpPr>
          <p:cNvPr id="6" name="Freeform 21">
            <a:extLst>
              <a:ext uri="{FF2B5EF4-FFF2-40B4-BE49-F238E27FC236}">
                <a16:creationId xmlns:a16="http://schemas.microsoft.com/office/drawing/2014/main" id="{FA39756D-2C86-42D7-3861-5E1DE4F0783A}"/>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279B79DF-C3E9-2E84-1DAD-DCAD961348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41D211CF-81D6-1B95-21AA-A2F9D74D290B}"/>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95;p16">
            <a:extLst>
              <a:ext uri="{FF2B5EF4-FFF2-40B4-BE49-F238E27FC236}">
                <a16:creationId xmlns:a16="http://schemas.microsoft.com/office/drawing/2014/main" id="{CD0A4014-0A66-7645-CC90-3674E9F3F927}"/>
              </a:ext>
            </a:extLst>
          </p:cNvPr>
          <p:cNvSpPr txBox="1"/>
          <p:nvPr/>
        </p:nvSpPr>
        <p:spPr>
          <a:xfrm>
            <a:off x="676374" y="3853716"/>
            <a:ext cx="5736000" cy="34470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Difusor (G)</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En los sistemas HVAC, el difusor de suministro de aire es un dispositivo que suministra y ventila aire acondicionado en un área, mezcla el aire interior y gestiona la salida de aire. Funciona reduciendo la velocidad del conducto de aire aumentando la presión estática.</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BB29C6A2-E0D1-5CC0-B67E-6ED764F72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0862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11006" y="561975"/>
            <a:ext cx="12410482" cy="767518"/>
          </a:xfrm>
          <a:prstGeom prst="rect">
            <a:avLst/>
          </a:prstGeom>
        </p:spPr>
        <p:txBody>
          <a:bodyPr lIns="0" tIns="0" rIns="0" bIns="0" rtlCol="0" anchor="t">
            <a:spAutoFit/>
          </a:bodyPr>
          <a:lstStyle/>
          <a:p>
            <a:pPr algn="l">
              <a:lnSpc>
                <a:spcPts val="6299"/>
              </a:lnSpc>
            </a:pPr>
            <a:r>
              <a:rPr lang="sk-SK" sz="4500">
                <a:solidFill>
                  <a:srgbClr val="000000"/>
                </a:solidFill>
                <a:latin typeface="Poppins Bold"/>
              </a:rPr>
              <a:t>Componentes adicionales</a:t>
            </a:r>
          </a:p>
        </p:txBody>
      </p:sp>
      <p:sp>
        <p:nvSpPr>
          <p:cNvPr id="7" name="Freeform 21">
            <a:extLst>
              <a:ext uri="{FF2B5EF4-FFF2-40B4-BE49-F238E27FC236}">
                <a16:creationId xmlns:a16="http://schemas.microsoft.com/office/drawing/2014/main" id="{EE92990E-9514-A59E-A111-9B6F79B620C2}"/>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8" name="Obrázok 7">
            <a:extLst>
              <a:ext uri="{FF2B5EF4-FFF2-40B4-BE49-F238E27FC236}">
                <a16:creationId xmlns:a16="http://schemas.microsoft.com/office/drawing/2014/main" id="{7FBC3D84-E79C-D6DA-0A4A-23AB59768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graphicFrame>
        <p:nvGraphicFramePr>
          <p:cNvPr id="3" name="Google Shape;400;p17">
            <a:extLst>
              <a:ext uri="{FF2B5EF4-FFF2-40B4-BE49-F238E27FC236}">
                <a16:creationId xmlns:a16="http://schemas.microsoft.com/office/drawing/2014/main" id="{9F6E7D38-CD2D-E48A-9DDD-4BC717A5C972}"/>
              </a:ext>
            </a:extLst>
          </p:cNvPr>
          <p:cNvGraphicFramePr/>
          <p:nvPr>
            <p:extLst>
              <p:ext uri="{D42A27DB-BD31-4B8C-83A1-F6EECF244321}">
                <p14:modId xmlns:p14="http://schemas.microsoft.com/office/powerpoint/2010/main" val="1162219341"/>
              </p:ext>
            </p:extLst>
          </p:nvPr>
        </p:nvGraphicFramePr>
        <p:xfrm>
          <a:off x="0" y="1718136"/>
          <a:ext cx="18287999" cy="3677920"/>
        </p:xfrm>
        <a:graphic>
          <a:graphicData uri="http://schemas.openxmlformats.org/drawingml/2006/table">
            <a:tbl>
              <a:tblPr>
                <a:noFill/>
              </a:tblPr>
              <a:tblGrid>
                <a:gridCol w="6427433">
                  <a:extLst>
                    <a:ext uri="{9D8B030D-6E8A-4147-A177-3AD203B41FA5}">
                      <a16:colId xmlns:a16="http://schemas.microsoft.com/office/drawing/2014/main" val="20000"/>
                    </a:ext>
                  </a:extLst>
                </a:gridCol>
                <a:gridCol w="5915565">
                  <a:extLst>
                    <a:ext uri="{9D8B030D-6E8A-4147-A177-3AD203B41FA5}">
                      <a16:colId xmlns:a16="http://schemas.microsoft.com/office/drawing/2014/main" val="20001"/>
                    </a:ext>
                  </a:extLst>
                </a:gridCol>
                <a:gridCol w="5945001">
                  <a:extLst>
                    <a:ext uri="{9D8B030D-6E8A-4147-A177-3AD203B41FA5}">
                      <a16:colId xmlns:a16="http://schemas.microsoft.com/office/drawing/2014/main" val="20002"/>
                    </a:ext>
                  </a:extLst>
                </a:gridCol>
              </a:tblGrid>
              <a:tr h="682572">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paletas giratorias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Mezclador de aire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Sistemas de gestión de edificios</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2568628">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Dispositivos metálicos estacionarios dentro de los conductos que se utilizan para dirigir el flujo de aire y reducir la turbulencia en los conductos.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Dispositivos metálicos en una unidad de tratamiento de aire que se utilizan para mezclar o mezclar el aire que pasa. Generalmente se encuentra después de la entrada de aire exterior o después de un bypass en el sistema.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El sistema de control basado en computadora que puede automatizar los sistemas HVAC, iluminación, seguridad y protección personal de una instalación.</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graphicFrame>
        <p:nvGraphicFramePr>
          <p:cNvPr id="4" name="Google Shape;404;p17">
            <a:extLst>
              <a:ext uri="{FF2B5EF4-FFF2-40B4-BE49-F238E27FC236}">
                <a16:creationId xmlns:a16="http://schemas.microsoft.com/office/drawing/2014/main" id="{91F2EB80-F5F8-BCFB-BA57-444ECBD3C3EB}"/>
              </a:ext>
            </a:extLst>
          </p:cNvPr>
          <p:cNvGraphicFramePr/>
          <p:nvPr>
            <p:extLst>
              <p:ext uri="{D42A27DB-BD31-4B8C-83A1-F6EECF244321}">
                <p14:modId xmlns:p14="http://schemas.microsoft.com/office/powerpoint/2010/main" val="1611437373"/>
              </p:ext>
            </p:extLst>
          </p:nvPr>
        </p:nvGraphicFramePr>
        <p:xfrm>
          <a:off x="0" y="4969336"/>
          <a:ext cx="18287999" cy="3895754"/>
        </p:xfrm>
        <a:graphic>
          <a:graphicData uri="http://schemas.openxmlformats.org/drawingml/2006/table">
            <a:tbl>
              <a:tblPr>
                <a:noFill/>
              </a:tblPr>
              <a:tblGrid>
                <a:gridCol w="6427433">
                  <a:extLst>
                    <a:ext uri="{9D8B030D-6E8A-4147-A177-3AD203B41FA5}">
                      <a16:colId xmlns:a16="http://schemas.microsoft.com/office/drawing/2014/main" val="20000"/>
                    </a:ext>
                  </a:extLst>
                </a:gridCol>
                <a:gridCol w="5915565">
                  <a:extLst>
                    <a:ext uri="{9D8B030D-6E8A-4147-A177-3AD203B41FA5}">
                      <a16:colId xmlns:a16="http://schemas.microsoft.com/office/drawing/2014/main" val="20001"/>
                    </a:ext>
                  </a:extLst>
                </a:gridCol>
                <a:gridCol w="5945001">
                  <a:extLst>
                    <a:ext uri="{9D8B030D-6E8A-4147-A177-3AD203B41FA5}">
                      <a16:colId xmlns:a16="http://schemas.microsoft.com/office/drawing/2014/main" val="20002"/>
                    </a:ext>
                  </a:extLst>
                </a:gridCol>
              </a:tblGrid>
              <a:tr h="723759">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VFD</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Secador de aire desecante</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Diseño de pleno abierto</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3123594">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Variador de frecuencia (VFD) o variador de velocidad (VSD): un dispositivo de control digital utilizado en unidades de tratamiento de aire para controlar la velocidad y el par de los ventiladores de suministro, retorno o alivio de la unidad.</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Dispositivo que utiliza material higroscópico para eliminar la humedad del aire que ingresa.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El aire regresa al sistema HVAC a través del techo del espacio sin el uso de conductos. El retorno de aire del techo puede mezclarse con el aire no acondicionado, alterando la temperatura y la humedad de sus objetos de valor.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pic>
        <p:nvPicPr>
          <p:cNvPr id="2" name="Obrázok 1">
            <a:extLst>
              <a:ext uri="{FF2B5EF4-FFF2-40B4-BE49-F238E27FC236}">
                <a16:creationId xmlns:a16="http://schemas.microsoft.com/office/drawing/2014/main" id="{00FD0623-4C69-1F54-317F-F5DA0C7ED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56112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247900"/>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6214758" cy="1575431"/>
          </a:xfrm>
          <a:prstGeom prst="rect">
            <a:avLst/>
          </a:prstGeom>
        </p:spPr>
        <p:txBody>
          <a:bodyPr wrap="square" lIns="0" tIns="0" rIns="0" bIns="0" rtlCol="0" anchor="t">
            <a:spAutoFit/>
          </a:bodyPr>
          <a:lstStyle/>
          <a:p>
            <a:pPr algn="l">
              <a:lnSpc>
                <a:spcPts val="6299"/>
              </a:lnSpc>
            </a:pPr>
            <a:r>
              <a:rPr lang="es-ES" sz="4500" spc="89" dirty="0">
                <a:solidFill>
                  <a:schemeClr val="bg1"/>
                </a:solidFill>
                <a:latin typeface="Poppins Bold"/>
              </a:rPr>
              <a:t>Tipos comunes de sistemas HVAC</a:t>
            </a:r>
          </a:p>
        </p:txBody>
      </p:sp>
      <p:pic>
        <p:nvPicPr>
          <p:cNvPr id="12" name="Obrázok 11">
            <a:extLst>
              <a:ext uri="{FF2B5EF4-FFF2-40B4-BE49-F238E27FC236}">
                <a16:creationId xmlns:a16="http://schemas.microsoft.com/office/drawing/2014/main" id="{7B5DC8E5-1EF4-420E-DDE9-74E77877D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38" y="1621840"/>
            <a:ext cx="8337600" cy="8337600"/>
          </a:xfrm>
          <a:prstGeom prst="rect">
            <a:avLst/>
          </a:prstGeom>
        </p:spPr>
      </p:pic>
      <p:sp>
        <p:nvSpPr>
          <p:cNvPr id="8" name="Freeform 21">
            <a:extLst>
              <a:ext uri="{FF2B5EF4-FFF2-40B4-BE49-F238E27FC236}">
                <a16:creationId xmlns:a16="http://schemas.microsoft.com/office/drawing/2014/main" id="{29284C28-1CC5-F375-C461-8DA5FF545640}"/>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FF592171-1D0F-38F0-DB77-FFEDD074B4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6" name="Google Shape;425;p19">
            <a:extLst>
              <a:ext uri="{FF2B5EF4-FFF2-40B4-BE49-F238E27FC236}">
                <a16:creationId xmlns:a16="http://schemas.microsoft.com/office/drawing/2014/main" id="{92ABB503-35BF-3FA0-F94A-1954B3CD97F2}"/>
              </a:ext>
            </a:extLst>
          </p:cNvPr>
          <p:cNvSpPr txBox="1"/>
          <p:nvPr/>
        </p:nvSpPr>
        <p:spPr>
          <a:xfrm>
            <a:off x="676374" y="3669175"/>
            <a:ext cx="5736000"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Tipos de sistemas HVAC por conductos</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Si un edificio utiliza respiraderos para bombear aire frío y caliente, es probable que esté equipado con un sistema HVAC por conductos. Los sistemas HVAC por conductos son estándar en edificios residenciales y comerciales e incluyen cualquier sistema de calefacción o refrigeración que distribuya aire a través de una serie de conductos de aire.</a:t>
            </a:r>
            <a:endParaRPr sz="2000" dirty="0">
              <a:solidFill>
                <a:schemeClr val="bg1"/>
              </a:solidFill>
              <a:latin typeface="Poppins" panose="00000500000000000000" pitchFamily="2" charset="-18"/>
              <a:cs typeface="Poppins" panose="00000500000000000000" pitchFamily="2" charset="-18"/>
            </a:endParaRPr>
          </a:p>
        </p:txBody>
      </p:sp>
      <p:pic>
        <p:nvPicPr>
          <p:cNvPr id="7" name="Obrázok 6">
            <a:extLst>
              <a:ext uri="{FF2B5EF4-FFF2-40B4-BE49-F238E27FC236}">
                <a16:creationId xmlns:a16="http://schemas.microsoft.com/office/drawing/2014/main" id="{0FF2651C-41C8-7D2E-C493-2C25087F3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47531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B56FE4D2-B010-B3E0-08ED-44D91C3FCCA1}"/>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4621648B-7450-F1E9-0EB9-7DA7E7DEF18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51B2AE0A-1786-DBB7-93D6-F7F632C6465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18162" y="2723538"/>
            <a:ext cx="7749325" cy="69157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92649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0519" y="2723538"/>
            <a:ext cx="7749325" cy="69157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94500"/>
            <a:ext cx="8617673" cy="1590676"/>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BEŽNÉ TYPY SYSTÉMOV HVAC</a:t>
            </a:r>
          </a:p>
        </p:txBody>
      </p:sp>
      <p:sp>
        <p:nvSpPr>
          <p:cNvPr id="2" name="Freeform 21">
            <a:extLst>
              <a:ext uri="{FF2B5EF4-FFF2-40B4-BE49-F238E27FC236}">
                <a16:creationId xmlns:a16="http://schemas.microsoft.com/office/drawing/2014/main" id="{3715258B-9790-65F1-F538-D6F034D8D13D}"/>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80AC4E68-AC6C-C903-3EA5-C4640E6D1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4" name="Google Shape;452;p20">
            <a:extLst>
              <a:ext uri="{FF2B5EF4-FFF2-40B4-BE49-F238E27FC236}">
                <a16:creationId xmlns:a16="http://schemas.microsoft.com/office/drawing/2014/main" id="{185C7D63-747A-6128-9296-2302BF200A47}"/>
              </a:ext>
            </a:extLst>
          </p:cNvPr>
          <p:cNvSpPr txBox="1"/>
          <p:nvPr/>
        </p:nvSpPr>
        <p:spPr>
          <a:xfrm>
            <a:off x="1326520" y="2966344"/>
            <a:ext cx="72696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Sistema dividido: control de confort clásico</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Los sistemas divididos reinan en los hogares para el control del clima. Son como un equipo: una unidad se encarga de la calefacción (a menudo a gas) y la otra se encarga de la refrigeración. Un solo termostato actúa como controlador y ajusta la temperatura de toda la casa. La unidad de calefacción suele vivir en un sótano o armario, mientras que la unidad de refrigeración reside al aire libre, conectada por una red de tuberías. La unidad de refrigeración utiliza trucos inteligentes como compresores, serpentines y refrigerante para generar aire frío, mientras que un ventilador dirige el aire caliente al exterior.</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un termostato mantiene cómoda toda la casa.</a:t>
            </a:r>
            <a:endParaRPr sz="2000" dirty="0">
              <a:latin typeface="Poppins" panose="00000500000000000000" pitchFamily="2" charset="-18"/>
              <a:cs typeface="Poppins" panose="00000500000000000000" pitchFamily="2" charset="-18"/>
            </a:endParaRPr>
          </a:p>
        </p:txBody>
      </p:sp>
      <p:sp>
        <p:nvSpPr>
          <p:cNvPr id="8" name="Google Shape;453;p20">
            <a:extLst>
              <a:ext uri="{FF2B5EF4-FFF2-40B4-BE49-F238E27FC236}">
                <a16:creationId xmlns:a16="http://schemas.microsoft.com/office/drawing/2014/main" id="{79DEB067-C49F-AD9F-2580-12AEC8F3221D}"/>
              </a:ext>
            </a:extLst>
          </p:cNvPr>
          <p:cNvSpPr txBox="1"/>
          <p:nvPr/>
        </p:nvSpPr>
        <p:spPr>
          <a:xfrm>
            <a:off x="9570600" y="2966344"/>
            <a:ext cx="7269600" cy="473975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Sistema híbrido dividido:</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Ahorro </a:t>
            </a: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de energía con opción de gas y electricidad</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Piense en un sistema híbrido dividido como una versión más flexible de su contraparte clásica. Comparte la misma unidad de refrigeración pero ofrece una personalidad de calefacción dual. Puede utilizar gas para una calefacción potente, pero también tiene un modo eléctrico. Si bien el calor eléctrico puede ser más lento y menos intenso, le brinda más control sobre el uso de energía. Esto puede suponer un ahorro de costes en zonas con climas más suaves.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ofrece flexibilidad y facturas de energía potencialmente más bajas.</a:t>
            </a:r>
            <a:endParaRPr sz="2000" dirty="0">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6AABDAC3-9F81-F460-994A-00234B8B2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226115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081224"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2985970" y="1462840"/>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p:cNvSpPr txBox="1"/>
          <p:nvPr/>
        </p:nvSpPr>
        <p:spPr>
          <a:xfrm>
            <a:off x="1926400" y="2975836"/>
            <a:ext cx="10646599" cy="1538883"/>
          </a:xfrm>
          <a:prstGeom prst="rect">
            <a:avLst/>
          </a:prstGeom>
        </p:spPr>
        <p:txBody>
          <a:bodyPr wrap="square" lIns="0" tIns="0" rIns="0" bIns="0" rtlCol="0" anchor="t">
            <a:spAutoFit/>
          </a:bodyPr>
          <a:lstStyle/>
          <a:p>
            <a:pPr algn="l">
              <a:lnSpc>
                <a:spcPts val="11960"/>
              </a:lnSpc>
            </a:pPr>
            <a:r>
              <a:rPr lang="en-US" sz="10400" dirty="0">
                <a:solidFill>
                  <a:srgbClr val="000000"/>
                </a:solidFill>
                <a:latin typeface="Poppins Bold"/>
              </a:rPr>
              <a:t>CLIMATIZACIÓN</a:t>
            </a: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3638437" y="6036424"/>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46">
            <a:extLst>
              <a:ext uri="{FF2B5EF4-FFF2-40B4-BE49-F238E27FC236}">
                <a16:creationId xmlns:a16="http://schemas.microsoft.com/office/drawing/2014/main" id="{2F93E0A4-4758-844F-318D-3D72AD7756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7" name="Rectangle 3">
            <a:extLst>
              <a:ext uri="{FF2B5EF4-FFF2-40B4-BE49-F238E27FC236}">
                <a16:creationId xmlns:a16="http://schemas.microsoft.com/office/drawing/2014/main" id="{F53B0132-66B4-AACB-939A-4C256D4BABA6}"/>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8" name="BlokTextu 17">
            <a:extLst>
              <a:ext uri="{FF2B5EF4-FFF2-40B4-BE49-F238E27FC236}">
                <a16:creationId xmlns:a16="http://schemas.microsoft.com/office/drawing/2014/main" id="{B687DCBD-7948-6563-ABF7-D4259F64C69E}"/>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a:solidFill>
                  <a:srgbClr val="000000"/>
                </a:solidFill>
                <a:effectLst/>
                <a:latin typeface="Calibri" panose="020F0502020204030204" pitchFamily="34" charset="0"/>
                <a:ea typeface="Calibri" panose="020F0502020204030204" pitchFamily="34" charset="0"/>
              </a:rPr>
              <a:t>Finanțat de Uniunea Europeană. Punctele de vedere și opiniile exprimate aparțin, însă, exclusiv autorului (autorilor) și nu reflectă neapărat punctele de vedere și opiniile Uniunii Europene sau ale Agenției Executive Europene pentru Educație și Cultură (EACEA). Nici Uniunea Europeană și nici EACEA nu pot fi considerate răspunzătoare pentru acestea.</a:t>
            </a:r>
            <a:endParaRPr lang="sk-SK" sz="1200" dirty="0">
              <a:effectLst/>
              <a:latin typeface="Calibri" panose="020F0502020204030204" pitchFamily="34" charset="0"/>
              <a:ea typeface="Calibri" panose="020F0502020204030204" pitchFamily="34" charset="0"/>
            </a:endParaRPr>
          </a:p>
        </p:txBody>
      </p:sp>
      <p:sp>
        <p:nvSpPr>
          <p:cNvPr id="14" name="BlokTextu 13">
            <a:extLst>
              <a:ext uri="{FF2B5EF4-FFF2-40B4-BE49-F238E27FC236}">
                <a16:creationId xmlns:a16="http://schemas.microsoft.com/office/drawing/2014/main" id="{6B3FA3C6-DBDC-38A9-4554-5F619278D19D}"/>
              </a:ext>
            </a:extLst>
          </p:cNvPr>
          <p:cNvSpPr txBox="1"/>
          <p:nvPr/>
        </p:nvSpPr>
        <p:spPr>
          <a:xfrm>
            <a:off x="1926401" y="4467530"/>
            <a:ext cx="11523792" cy="584775"/>
          </a:xfrm>
          <a:prstGeom prst="rect">
            <a:avLst/>
          </a:prstGeom>
          <a:noFill/>
        </p:spPr>
        <p:txBody>
          <a:bodyPr wrap="square">
            <a:spAutoFit/>
          </a:body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19" name="BlokTextu 18">
            <a:extLst>
              <a:ext uri="{FF2B5EF4-FFF2-40B4-BE49-F238E27FC236}">
                <a16:creationId xmlns:a16="http://schemas.microsoft.com/office/drawing/2014/main" id="{09B8D025-392E-EF98-14E7-F44D3BC15B6E}"/>
              </a:ext>
            </a:extLst>
          </p:cNvPr>
          <p:cNvSpPr txBox="1"/>
          <p:nvPr/>
        </p:nvSpPr>
        <p:spPr>
          <a:xfrm>
            <a:off x="1935322" y="5036373"/>
            <a:ext cx="11523792" cy="830997"/>
          </a:xfrm>
          <a:prstGeom prst="rect">
            <a:avLst/>
          </a:prstGeom>
          <a:noFill/>
        </p:spPr>
        <p:txBody>
          <a:bodyPr wrap="square">
            <a:spAutoFit/>
          </a:bodyPr>
          <a:lstStyle/>
          <a:p>
            <a:r>
              <a:rPr lang="es-ES" sz="2400" kern="0" dirty="0">
                <a:effectLst/>
                <a:latin typeface="Poppins" panose="00000500000000000000" pitchFamily="2" charset="-18"/>
                <a:ea typeface="Times New Roman" panose="02020603050405020304" pitchFamily="18" charset="0"/>
                <a:cs typeface="Poppins" panose="00000500000000000000" pitchFamily="2" charset="-18"/>
              </a:rPr>
              <a:t>PR3/A2:Material de autoformación para enriquecer los experimentos online actuales</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20" name="Obrázok 19">
            <a:extLst>
              <a:ext uri="{FF2B5EF4-FFF2-40B4-BE49-F238E27FC236}">
                <a16:creationId xmlns:a16="http://schemas.microsoft.com/office/drawing/2014/main" id="{AA8DF89E-DB6A-E703-A809-3204DA4E8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56678" y="253655"/>
            <a:ext cx="3576827" cy="750401"/>
          </a:xfrm>
          <a:prstGeom prst="rect">
            <a:avLst/>
          </a:prstGeom>
        </p:spPr>
      </p:pic>
      <p:pic>
        <p:nvPicPr>
          <p:cNvPr id="26" name="Picture 3" descr="A black and white sign with a person in a circle&#10;&#10;Description automatically generated">
            <a:hlinkClick r:id="rId7"/>
            <a:extLst>
              <a:ext uri="{FF2B5EF4-FFF2-40B4-BE49-F238E27FC236}">
                <a16:creationId xmlns:a16="http://schemas.microsoft.com/office/drawing/2014/main" id="{A82746C0-02DE-A1B3-6D8F-7D7ABA707C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5322" y="7238137"/>
            <a:ext cx="4566387" cy="1602710"/>
          </a:xfrm>
          <a:prstGeom prst="rect">
            <a:avLst/>
          </a:prstGeom>
          <a:noFill/>
          <a:ln>
            <a:noFill/>
          </a:ln>
        </p:spPr>
      </p:pic>
    </p:spTree>
    <p:extLst>
      <p:ext uri="{BB962C8B-B14F-4D97-AF65-F5344CB8AC3E}">
        <p14:creationId xmlns:p14="http://schemas.microsoft.com/office/powerpoint/2010/main" val="273679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955992B-EFC5-E7C1-C778-A70FD98959DD}"/>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798F799C-4793-1B38-D32C-842D218A520C}"/>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68D90AF2-56EF-6379-4358-FCB19C1DE4E1}"/>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143000" y="2552700"/>
            <a:ext cx="7749325" cy="69342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505357" y="2552700"/>
            <a:ext cx="7749325" cy="69342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es-ES" sz="4499" spc="89">
                <a:solidFill>
                  <a:schemeClr val="bg1"/>
                </a:solidFill>
                <a:latin typeface="Poppins Bold"/>
              </a:rPr>
              <a:t>Tipos comunes de sistemas HVAC</a:t>
            </a:r>
            <a:endParaRPr lang="es-ES" sz="4499" spc="89" dirty="0">
              <a:solidFill>
                <a:schemeClr val="bg1"/>
              </a:solidFill>
              <a:latin typeface="Poppins Bold"/>
            </a:endParaRPr>
          </a:p>
        </p:txBody>
      </p:sp>
      <p:sp>
        <p:nvSpPr>
          <p:cNvPr id="2" name="Freeform 21">
            <a:extLst>
              <a:ext uri="{FF2B5EF4-FFF2-40B4-BE49-F238E27FC236}">
                <a16:creationId xmlns:a16="http://schemas.microsoft.com/office/drawing/2014/main" id="{7647F7B0-77A4-EFAA-364B-B7349EB7AB18}"/>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501BF387-5EC1-F0F1-B69E-5C47227A6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4" name="Google Shape;480;p21">
            <a:extLst>
              <a:ext uri="{FF2B5EF4-FFF2-40B4-BE49-F238E27FC236}">
                <a16:creationId xmlns:a16="http://schemas.microsoft.com/office/drawing/2014/main" id="{E1CCCCAE-ADD3-62D0-A83B-AB176A9D531A}"/>
              </a:ext>
            </a:extLst>
          </p:cNvPr>
          <p:cNvSpPr txBox="1"/>
          <p:nvPr/>
        </p:nvSpPr>
        <p:spPr>
          <a:xfrm>
            <a:off x="1485547" y="2540518"/>
            <a:ext cx="7269600" cy="603242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Calefacción y refrigeración empaquetadas: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Si bien no son tan comunes como los sistemas divididos, los sistemas empaquetados son campeones en ahorro de espacio, ideales para edificios más pequeños. Combinan componentes de calefacción y refrigeración en una sola unidad compacta. Esta unidad normalmente encuentra un hogar en el techo, el ático o cerca de los cimientos del edificio. La instalación y el mantenimiento suelen ser más sencillos en comparación con los sistemas divididos, ya que se conectan a los conductos del edificio a través de una sola abertura. Dependiendo de su clima, puede elegir una bomba de calor integrada o un aire acondicionado integrado con elementos calefactores opcionales.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fácil de instalar y mantener gracias al diseño todo en uno.</a:t>
            </a:r>
            <a:endParaRPr sz="2000" dirty="0">
              <a:latin typeface="Poppins" panose="00000500000000000000" pitchFamily="2" charset="-18"/>
              <a:cs typeface="Poppins" panose="00000500000000000000" pitchFamily="2" charset="-18"/>
            </a:endParaRPr>
          </a:p>
        </p:txBody>
      </p:sp>
      <p:sp>
        <p:nvSpPr>
          <p:cNvPr id="8" name="Google Shape;481;p21">
            <a:extLst>
              <a:ext uri="{FF2B5EF4-FFF2-40B4-BE49-F238E27FC236}">
                <a16:creationId xmlns:a16="http://schemas.microsoft.com/office/drawing/2014/main" id="{811D9F0F-03E0-8B36-2893-C086C8DB20F4}"/>
              </a:ext>
            </a:extLst>
          </p:cNvPr>
          <p:cNvSpPr txBox="1"/>
          <p:nvPr/>
        </p:nvSpPr>
        <p:spPr>
          <a:xfrm>
            <a:off x="9646800" y="2476500"/>
            <a:ext cx="7269600"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Sistema zonificado: confort a medida para cada habitación:</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Casas grandes: sistemas HVAC separados por piso para un control total (pero requiere varias unidades).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En la mayoría de los hogares: las compuertas (válvulas) en los conductos de aire ajustan el flujo de aire a diferentes áreas. Las zonas más frías reciben más aire, lo que te mantiene cómodo y ahorra energía.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proporciona control de temperatura individual para diferentes áreas.</a:t>
            </a:r>
            <a:endParaRPr sz="2000" dirty="0">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6A3AF6B1-16F6-712C-C4C8-866B544FA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259683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4003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07BCAC7A-611E-2464-028C-19DA717DD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1440820"/>
            <a:ext cx="8337600" cy="8337600"/>
          </a:xfrm>
          <a:prstGeom prst="rect">
            <a:avLst/>
          </a:prstGeom>
        </p:spPr>
      </p:pic>
      <p:sp>
        <p:nvSpPr>
          <p:cNvPr id="6" name="Freeform 21">
            <a:extLst>
              <a:ext uri="{FF2B5EF4-FFF2-40B4-BE49-F238E27FC236}">
                <a16:creationId xmlns:a16="http://schemas.microsoft.com/office/drawing/2014/main" id="{296DC2DB-453E-721E-3428-EFFD205DA509}"/>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5AEF1B8D-835C-1931-284C-01AB69406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4ACFD4BD-208F-1183-3B19-F00375104565}"/>
              </a:ext>
            </a:extLst>
          </p:cNvPr>
          <p:cNvSpPr txBox="1"/>
          <p:nvPr/>
        </p:nvSpPr>
        <p:spPr>
          <a:xfrm>
            <a:off x="540935" y="653105"/>
            <a:ext cx="6214758" cy="1575431"/>
          </a:xfrm>
          <a:prstGeom prst="rect">
            <a:avLst/>
          </a:prstGeom>
        </p:spPr>
        <p:txBody>
          <a:bodyPr wrap="square" lIns="0" tIns="0" rIns="0" bIns="0" rtlCol="0" anchor="t">
            <a:spAutoFit/>
          </a:bodyPr>
          <a:lstStyle/>
          <a:p>
            <a:pPr algn="l">
              <a:lnSpc>
                <a:spcPts val="6299"/>
              </a:lnSpc>
            </a:pPr>
            <a:r>
              <a:rPr lang="es-ES" sz="4500" spc="89" dirty="0">
                <a:solidFill>
                  <a:schemeClr val="bg1"/>
                </a:solidFill>
                <a:latin typeface="Poppins Bold"/>
              </a:rPr>
              <a:t>Tipos comunes de sistemas HVAC</a:t>
            </a:r>
          </a:p>
        </p:txBody>
      </p:sp>
      <p:sp>
        <p:nvSpPr>
          <p:cNvPr id="11" name="Google Shape;494;p22">
            <a:extLst>
              <a:ext uri="{FF2B5EF4-FFF2-40B4-BE49-F238E27FC236}">
                <a16:creationId xmlns:a16="http://schemas.microsoft.com/office/drawing/2014/main" id="{6089FD51-0D5F-4633-D20C-6BBA1FE0184E}"/>
              </a:ext>
            </a:extLst>
          </p:cNvPr>
          <p:cNvSpPr txBox="1"/>
          <p:nvPr/>
        </p:nvSpPr>
        <p:spPr>
          <a:xfrm>
            <a:off x="676374" y="3635395"/>
            <a:ext cx="57360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Tipos de sistemas HVAC sin ductos</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Como sugiere el nombre, los sistemas HVAC sin conductos están diseñados para calentar o enfriar un espacio sin conductos de aire. Estos sistemas vienen en varios tamaños y se usan comúnmente en edificios pequeños o sitios de trabajo temporales.</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A94C8685-D595-27B7-292D-561A051F2E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94746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D7E0714C-D1A5-DA04-0B54-9CCA78A5DAD8}"/>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538E2377-3999-4B7C-911B-D695A6048CB3}"/>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457F5C3-30A1-F860-4F17-88E6BC4FCF8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grpSp>
        <p:nvGrpSpPr>
          <p:cNvPr id="5" name="Group 5"/>
          <p:cNvGrpSpPr/>
          <p:nvPr/>
        </p:nvGrpSpPr>
        <p:grpSpPr>
          <a:xfrm>
            <a:off x="990600" y="2552700"/>
            <a:ext cx="7749325" cy="63246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17" name="Group 17"/>
          <p:cNvGrpSpPr/>
          <p:nvPr/>
        </p:nvGrpSpPr>
        <p:grpSpPr>
          <a:xfrm>
            <a:off x="9352957" y="2552701"/>
            <a:ext cx="7749325" cy="63246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es-ES" sz="4499" spc="89">
                <a:solidFill>
                  <a:schemeClr val="bg1"/>
                </a:solidFill>
                <a:latin typeface="Poppins Bold"/>
              </a:rPr>
              <a:t>Tipos comunes de sistemas HVAC</a:t>
            </a:r>
            <a:endParaRPr lang="es-ES" sz="4499" spc="89" dirty="0">
              <a:solidFill>
                <a:schemeClr val="bg1"/>
              </a:solidFill>
              <a:latin typeface="Poppins Bold"/>
            </a:endParaRPr>
          </a:p>
        </p:txBody>
      </p:sp>
      <p:sp>
        <p:nvSpPr>
          <p:cNvPr id="2" name="Freeform 21">
            <a:extLst>
              <a:ext uri="{FF2B5EF4-FFF2-40B4-BE49-F238E27FC236}">
                <a16:creationId xmlns:a16="http://schemas.microsoft.com/office/drawing/2014/main" id="{0F6CDAE1-6822-37A3-23C9-07EC48663548}"/>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60BCB965-53C7-D617-59BE-E8D691E90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4" name="Google Shape;521;p23">
            <a:extLst>
              <a:ext uri="{FF2B5EF4-FFF2-40B4-BE49-F238E27FC236}">
                <a16:creationId xmlns:a16="http://schemas.microsoft.com/office/drawing/2014/main" id="{24C6A17D-6A56-CB57-A8C1-75972113B587}"/>
              </a:ext>
            </a:extLst>
          </p:cNvPr>
          <p:cNvSpPr txBox="1"/>
          <p:nvPr/>
        </p:nvSpPr>
        <p:spPr>
          <a:xfrm>
            <a:off x="1200358" y="2695575"/>
            <a:ext cx="7269600" cy="387798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Minisplit Duct-Free: confort personalizado sin ductos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El aire acondicionado minisplit enfría habitaciones específicas, perfecto para apartamentos o casas con calefacción desigual. La poderosa unidad exterior se combina con las unidades interiores en cada habitación para brindar comodidad específica. Ahorra energía al evitar conductos con fugas, pero es posible que se necesite un calentador separado en climas muy fríos.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ofrece control individual de la temperatura ambiente sin conductos</a:t>
            </a:r>
            <a:endParaRPr sz="2000" dirty="0">
              <a:latin typeface="Poppins" panose="00000500000000000000" pitchFamily="2" charset="-18"/>
              <a:cs typeface="Poppins" panose="00000500000000000000" pitchFamily="2" charset="-18"/>
            </a:endParaRPr>
          </a:p>
        </p:txBody>
      </p:sp>
      <p:sp>
        <p:nvSpPr>
          <p:cNvPr id="8" name="Google Shape;522;p23">
            <a:extLst>
              <a:ext uri="{FF2B5EF4-FFF2-40B4-BE49-F238E27FC236}">
                <a16:creationId xmlns:a16="http://schemas.microsoft.com/office/drawing/2014/main" id="{739BCC70-7A53-73B2-D337-43CBFDC711F4}"/>
              </a:ext>
            </a:extLst>
          </p:cNvPr>
          <p:cNvSpPr txBox="1"/>
          <p:nvPr/>
        </p:nvSpPr>
        <p:spPr>
          <a:xfrm>
            <a:off x="9593012" y="2628900"/>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Calefacción hidrónica: calor de adentro hacia afuera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A diferencia de los sistemas tradicionales que utilizan aire, la calefacción hidrónica depende del poder del líquido para generar calor. Una caldera actúa como el corazón del sistema, calentando el agua que luego viaja a través de tuberías escondidas debajo del piso. Una vez que llega a su destino (radiadores, zócalos o incluso suelo radiante), el agua caliente irradia calor por toda la habitación, creando una sensación acogedora desde cero.</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utiliza líquido calentado para irradiar calor por todo el espacio.</a:t>
            </a:r>
            <a:endParaRPr sz="2000" dirty="0">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CF3FCDD5-C96F-E4DB-3787-EFA05C443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54974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53C1E31-885D-A66E-D418-CD04B9627474}"/>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6D4ED9A7-B5C4-4BA4-7750-9D8D94E484EF}"/>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969B648E-54C5-5D2A-BC70-13337C3804C2}"/>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913278" y="2577073"/>
            <a:ext cx="7749325" cy="71209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1111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275635" y="2577073"/>
            <a:ext cx="7749325" cy="71209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es-ES" sz="4499" spc="89">
                <a:solidFill>
                  <a:schemeClr val="bg1"/>
                </a:solidFill>
                <a:latin typeface="Poppins Bold"/>
              </a:rPr>
              <a:t>Tipos comunes de sistemas HVAC</a:t>
            </a:r>
            <a:endParaRPr lang="es-ES" sz="4499" spc="89" dirty="0">
              <a:solidFill>
                <a:schemeClr val="bg1"/>
              </a:solidFill>
              <a:latin typeface="Poppins Bold"/>
            </a:endParaRPr>
          </a:p>
        </p:txBody>
      </p:sp>
      <p:sp>
        <p:nvSpPr>
          <p:cNvPr id="2" name="Freeform 21">
            <a:extLst>
              <a:ext uri="{FF2B5EF4-FFF2-40B4-BE49-F238E27FC236}">
                <a16:creationId xmlns:a16="http://schemas.microsoft.com/office/drawing/2014/main" id="{097450A2-1736-21A7-A9FD-8322083A5EB3}"/>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E6D03EB3-A939-29F3-02AC-28CA21939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4" name="Google Shape;549;p24">
            <a:extLst>
              <a:ext uri="{FF2B5EF4-FFF2-40B4-BE49-F238E27FC236}">
                <a16:creationId xmlns:a16="http://schemas.microsoft.com/office/drawing/2014/main" id="{64C5332D-415E-5DC1-68DB-23A7480E061F}"/>
              </a:ext>
            </a:extLst>
          </p:cNvPr>
          <p:cNvSpPr txBox="1"/>
          <p:nvPr/>
        </p:nvSpPr>
        <p:spPr>
          <a:xfrm>
            <a:off x="9625419" y="2904754"/>
            <a:ext cx="7269600" cy="473975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Bombas de calor portátiles: doble función para todas las estaciones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Piense en una bomba de calor portátil como una navaja suiza de control del clima. Similar en tamaño y funcionamiento a un refrigerador local, ofrece funciones de refrigeración y calefacción. En modo de refrigeración, funciona como un refrigerador puntual. Pero cuando enciendes el interruptor para calentar, aspira aire exterior, lo calienta usando un serpentín condensador y distribuye el confort calentito por toda la habitación. Esta versatilidad lo convierte en una excelente opción para áreas con temperaturas fluctuantes.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proporciona calefacción y refrigeración en una unidad portátil.</a:t>
            </a:r>
            <a:endParaRPr sz="2000" dirty="0">
              <a:latin typeface="Poppins" panose="00000500000000000000" pitchFamily="2" charset="-18"/>
              <a:cs typeface="Poppins" panose="00000500000000000000" pitchFamily="2" charset="-18"/>
            </a:endParaRPr>
          </a:p>
        </p:txBody>
      </p:sp>
      <p:sp>
        <p:nvSpPr>
          <p:cNvPr id="8" name="Google Shape;550;p24">
            <a:extLst>
              <a:ext uri="{FF2B5EF4-FFF2-40B4-BE49-F238E27FC236}">
                <a16:creationId xmlns:a16="http://schemas.microsoft.com/office/drawing/2014/main" id="{BF440640-9881-355B-51DC-8C27C5E2CCFF}"/>
              </a:ext>
            </a:extLst>
          </p:cNvPr>
          <p:cNvSpPr txBox="1"/>
          <p:nvPr/>
        </p:nvSpPr>
        <p:spPr>
          <a:xfrm>
            <a:off x="1183604" y="2975473"/>
            <a:ext cx="7269600" cy="387798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Neveras portátiles: combata el calor mientras viaja: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Los refrigeradores puntuales son unidades de aire acondicionado portátiles que enfrían espacios grandes como almacenes o eventos. Funcionan como mini aires acondicionados: aspiran aire caliente, lo enfrían y expulsan aire caliente a través de un respiradero. Son flexibles (plug-and-play con ruedas) pero requieren ventilar aire caliente al exterior para enfriar realmente un espacio.</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Característica clave: portátil y fácil de configurar, perfecto para necesidades de refrigeración temporales.</a:t>
            </a:r>
            <a:endParaRPr sz="2000" dirty="0">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23BA905F-91F1-731F-C3AD-B34D9BDFE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72210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14C2175-A67D-5FA0-7651-24762D3836B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9902C4DB-7CDF-AD2F-766B-C4CBB6D527C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5007FDAF-7F87-94D2-C9EE-CEE84BE3A743}"/>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457200" y="151506"/>
            <a:ext cx="10629900" cy="1609725"/>
          </a:xfrm>
          <a:prstGeom prst="rect">
            <a:avLst/>
          </a:prstGeom>
        </p:spPr>
        <p:txBody>
          <a:bodyPr wrap="square" lIns="0" tIns="0" rIns="0" bIns="0" rtlCol="0" anchor="t">
            <a:spAutoFit/>
          </a:bodyPr>
          <a:lstStyle/>
          <a:p>
            <a:pPr algn="l">
              <a:lnSpc>
                <a:spcPts val="6299"/>
              </a:lnSpc>
            </a:pPr>
            <a:r>
              <a:rPr lang="es-ES" sz="4500">
                <a:solidFill>
                  <a:schemeClr val="bg1"/>
                </a:solidFill>
                <a:latin typeface="Poppins Bold"/>
              </a:rPr>
              <a:t>10 de los problemas más comunes de HVAC y cómo solucionarlos</a:t>
            </a:r>
            <a:endParaRPr lang="es-ES" sz="4500" dirty="0">
              <a:solidFill>
                <a:schemeClr val="bg1"/>
              </a:solidFill>
              <a:latin typeface="Poppins Bold"/>
            </a:endParaRPr>
          </a:p>
        </p:txBody>
      </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457200" y="1833562"/>
            <a:ext cx="1310100" cy="0"/>
          </a:xfrm>
          <a:prstGeom prst="line">
            <a:avLst/>
          </a:prstGeom>
          <a:ln w="95250" cap="flat">
            <a:solidFill>
              <a:srgbClr val="FFFFFF"/>
            </a:solidFill>
            <a:prstDash val="solid"/>
            <a:headEnd type="none" w="sm" len="sm"/>
            <a:tailEnd type="none" w="sm" len="sm"/>
          </a:ln>
        </p:spPr>
      </p:sp>
      <p:sp>
        <p:nvSpPr>
          <p:cNvPr id="4" name="Freeform 21">
            <a:extLst>
              <a:ext uri="{FF2B5EF4-FFF2-40B4-BE49-F238E27FC236}">
                <a16:creationId xmlns:a16="http://schemas.microsoft.com/office/drawing/2014/main" id="{D0AEC11E-4C28-7CFD-4605-1F12423499A3}"/>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F462C879-7CAE-E441-0007-F1CC9FDFD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2" name="Google Shape;564;p25">
            <a:extLst>
              <a:ext uri="{FF2B5EF4-FFF2-40B4-BE49-F238E27FC236}">
                <a16:creationId xmlns:a16="http://schemas.microsoft.com/office/drawing/2014/main" id="{83D28CB3-6677-DF9C-90DB-4038C336279B}"/>
              </a:ext>
            </a:extLst>
          </p:cNvPr>
          <p:cNvSpPr txBox="1"/>
          <p:nvPr/>
        </p:nvSpPr>
        <p:spPr>
          <a:xfrm>
            <a:off x="381000" y="3069750"/>
            <a:ext cx="11430000" cy="5601533"/>
          </a:xfrm>
          <a:prstGeom prst="rect">
            <a:avLst/>
          </a:prstGeom>
          <a:noFill/>
          <a:ln>
            <a:noFill/>
          </a:ln>
        </p:spPr>
        <p:txBody>
          <a:bodyPr spcFirstLastPara="1" wrap="square" lIns="0" tIns="0" rIns="0" bIns="0" anchor="t" anchorCtr="0">
            <a:spAutoFit/>
          </a:bodyPr>
          <a:lstStyle/>
          <a:p>
            <a:pPr marL="282511" marR="0" lvl="1" algn="l" rtl="0">
              <a:lnSpc>
                <a:spcPct val="140016"/>
              </a:lnSpc>
              <a:spcBef>
                <a:spcPts val="0"/>
              </a:spcBef>
              <a:spcAft>
                <a:spcPts val="0"/>
              </a:spcAft>
              <a:buClr>
                <a:srgbClr val="FFFFFF"/>
              </a:buClr>
              <a:buSzPts val="2300"/>
            </a:pPr>
            <a:r>
              <a:rPr lang="es" sz="2000" b="1" dirty="0">
                <a:solidFill>
                  <a:srgbClr val="FFFFFF"/>
                </a:solidFill>
                <a:latin typeface="Poppins" panose="00000500000000000000" pitchFamily="2" charset="-18"/>
                <a:ea typeface="Open Sans"/>
                <a:cs typeface="Poppins" panose="00000500000000000000" pitchFamily="2" charset="-18"/>
                <a:sym typeface="Open Sans"/>
              </a:rPr>
              <a:t>1. </a:t>
            </a: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Filtros sucios</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Los filtros de aire sucios son el culpable más común de los problemas de HVAC. Un filtro sucio restringe el flujo de aire, lo que obliga a su horno a trabajar más. Esto puede provocar sobrecalentamiento, desgaste prematuro y temperaturas desiguales en toda la casa. Reemplazar el filtro es una tarea sencilla que puede realizar usted mismo. Sólo asegúrese de obtener el tamaño correcto para su sistema; el manual de su horno debe tener esa información.</a:t>
            </a:r>
            <a:endParaRPr sz="2000" dirty="0">
              <a:latin typeface="Poppins" panose="00000500000000000000" pitchFamily="2" charset="-18"/>
              <a:cs typeface="Poppins" panose="00000500000000000000" pitchFamily="2" charset="-18"/>
            </a:endParaRPr>
          </a:p>
          <a:p>
            <a:pPr marR="0" lvl="0" algn="l" rtl="0">
              <a:lnSpc>
                <a:spcPct val="140016"/>
              </a:lnSpc>
              <a:spcBef>
                <a:spcPts val="0"/>
              </a:spcBef>
              <a:spcAft>
                <a:spcPts val="0"/>
              </a:spcAft>
            </a:pPr>
            <a:r>
              <a:rPr lang="es" sz="2000" b="1" dirty="0">
                <a:solidFill>
                  <a:srgbClr val="FFFFFF"/>
                </a:solidFill>
                <a:latin typeface="Poppins" panose="00000500000000000000" pitchFamily="2" charset="-18"/>
                <a:ea typeface="Open Sans"/>
                <a:cs typeface="Poppins" panose="00000500000000000000" pitchFamily="2" charset="-18"/>
                <a:sym typeface="Open Sans"/>
              </a:rPr>
              <a:t>2. </a:t>
            </a: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Conductos sucios</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Los conductos polvorientos y sucios pueden propagar contaminantes por toda la casa, reduciendo la calidad del aire y potencialmente provocando alergias o asma. La limpieza regular es crucial. Puedes hacerlo tú mismo o contratar a un profesional. Las cámaras de inspección por video pueden ayudar a identificar las áreas que necesitan mayor atención.</a:t>
            </a:r>
            <a:endParaRPr sz="2000" dirty="0">
              <a:latin typeface="Poppins" panose="00000500000000000000" pitchFamily="2" charset="-18"/>
              <a:cs typeface="Poppins" panose="00000500000000000000" pitchFamily="2" charset="-18"/>
            </a:endParaRPr>
          </a:p>
        </p:txBody>
      </p:sp>
      <p:pic>
        <p:nvPicPr>
          <p:cNvPr id="3" name="Obrázok 2">
            <a:extLst>
              <a:ext uri="{FF2B5EF4-FFF2-40B4-BE49-F238E27FC236}">
                <a16:creationId xmlns:a16="http://schemas.microsoft.com/office/drawing/2014/main" id="{99F980B0-CAB2-65EC-6224-CF3A16929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39304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E81D81F-EA94-C513-26AB-6E3CFC96F90A}"/>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CCF133-8D45-0887-FF32-6D836A323DBB}"/>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A0D0BA47-999C-E033-DFBE-162CE147A8A8}"/>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630825" y="136585"/>
            <a:ext cx="10766097" cy="1609725"/>
          </a:xfrm>
          <a:prstGeom prst="rect">
            <a:avLst/>
          </a:prstGeom>
        </p:spPr>
        <p:txBody>
          <a:bodyPr wrap="square" lIns="0" tIns="0" rIns="0" bIns="0" rtlCol="0" anchor="t">
            <a:spAutoFit/>
          </a:bodyPr>
          <a:lstStyle/>
          <a:p>
            <a:pPr algn="l">
              <a:lnSpc>
                <a:spcPts val="6299"/>
              </a:lnSpc>
            </a:pPr>
            <a:r>
              <a:rPr lang="es-ES" sz="4500">
                <a:solidFill>
                  <a:schemeClr val="bg1"/>
                </a:solidFill>
                <a:latin typeface="Poppins Bold"/>
              </a:rPr>
              <a:t>10 de los problemas más comunes de HVAC y cómo solucionarlos</a:t>
            </a:r>
            <a:endParaRPr lang="es-ES" sz="4500" dirty="0">
              <a:solidFill>
                <a:schemeClr val="bg1"/>
              </a:solidFill>
              <a:latin typeface="Poppins Bold"/>
            </a:endParaRPr>
          </a:p>
        </p:txBody>
      </p:sp>
      <p:grpSp>
        <p:nvGrpSpPr>
          <p:cNvPr id="8" name="Group 8"/>
          <p:cNvGrpSpPr/>
          <p:nvPr/>
        </p:nvGrpSpPr>
        <p:grpSpPr>
          <a:xfrm>
            <a:off x="5443" y="2521868"/>
            <a:ext cx="12114933" cy="7765132"/>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630825" y="1772631"/>
            <a:ext cx="1310100" cy="0"/>
          </a:xfrm>
          <a:prstGeom prst="line">
            <a:avLst/>
          </a:prstGeom>
          <a:ln w="95250" cap="flat">
            <a:solidFill>
              <a:srgbClr val="FFFFFF"/>
            </a:solidFill>
            <a:prstDash val="solid"/>
            <a:headEnd type="none" w="sm" len="sm"/>
            <a:tailEnd type="none" w="sm" len="sm"/>
          </a:ln>
        </p:spPr>
      </p:sp>
      <p:sp>
        <p:nvSpPr>
          <p:cNvPr id="4" name="Freeform 21">
            <a:extLst>
              <a:ext uri="{FF2B5EF4-FFF2-40B4-BE49-F238E27FC236}">
                <a16:creationId xmlns:a16="http://schemas.microsoft.com/office/drawing/2014/main" id="{A0C61C29-F9A2-96AE-3354-F5B1EB1D7DC6}"/>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D9369BA1-B48D-67B3-B4A4-128F3D138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2" name="Google Shape;579;p26">
            <a:extLst>
              <a:ext uri="{FF2B5EF4-FFF2-40B4-BE49-F238E27FC236}">
                <a16:creationId xmlns:a16="http://schemas.microsoft.com/office/drawing/2014/main" id="{7709B491-E955-C834-923D-C009E129BBBA}"/>
              </a:ext>
            </a:extLst>
          </p:cNvPr>
          <p:cNvSpPr txBox="1"/>
          <p:nvPr/>
        </p:nvSpPr>
        <p:spPr>
          <a:xfrm>
            <a:off x="391130" y="2552700"/>
            <a:ext cx="11602277" cy="732508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3. Termostato que funciona mal</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Un termostato que funciona mal podría ser la razón por la que su caldera no funciona. Los termostatos pueden ser complejos, pero el manual del propietario puede tener una sección de solución de problemas para ayudarlo a identificar y solucionar el problema. ¡A veces es tan sencillo como sustituir las pilas! Si eso no funciona, llame a un técnico para obtener ayuda.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4. Disyuntores disparados y fusibles quemados</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Una pérdida total de energía podría deberse a un disyuntor disparado o a un fusible fundido. Ambos ocurren a menudo cuando su caldera tiene exceso de trabajo, frecuentemente causado por un filtro de aire obstruido. Comience reemplazando el filtro. Si el problema persiste, llame a un técnico para solucionar el problema.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5. Serpentines del condensador o evaporador sucios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Sin un mantenimiento regular, la capacidad de su sistema para calentar o enfriar de manera efectiva podría disminuir. Los serpentines del condensador y del evaporador sucios probablemente sean los culpables. Puede lavar con manguera el serpentín del condensador exterior (¡con la energía apagada!), pero los serpentines extremadamente sucios pueden requerir una limpieza profesional.</a:t>
            </a:r>
            <a:endParaRPr sz="2000" dirty="0">
              <a:latin typeface="Poppins" panose="00000500000000000000" pitchFamily="2" charset="-18"/>
              <a:cs typeface="Poppins" panose="00000500000000000000" pitchFamily="2" charset="-18"/>
            </a:endParaRPr>
          </a:p>
        </p:txBody>
      </p:sp>
      <p:pic>
        <p:nvPicPr>
          <p:cNvPr id="3" name="Obrázok 2">
            <a:extLst>
              <a:ext uri="{FF2B5EF4-FFF2-40B4-BE49-F238E27FC236}">
                <a16:creationId xmlns:a16="http://schemas.microsoft.com/office/drawing/2014/main" id="{F40CE845-C9AF-05C1-4F64-88FAEA72C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2803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486B8BF-DA26-7244-0CC4-62B8F338E7F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59D47A-73BC-6869-D231-6DD18F35661D}"/>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9C51FED9-17EC-E30A-D871-E168F028A43F}"/>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630825" y="180557"/>
            <a:ext cx="10706100" cy="1609725"/>
          </a:xfrm>
          <a:prstGeom prst="rect">
            <a:avLst/>
          </a:prstGeom>
        </p:spPr>
        <p:txBody>
          <a:bodyPr wrap="square" lIns="0" tIns="0" rIns="0" bIns="0" rtlCol="0" anchor="t">
            <a:spAutoFit/>
          </a:bodyPr>
          <a:lstStyle/>
          <a:p>
            <a:pPr algn="l">
              <a:lnSpc>
                <a:spcPts val="6299"/>
              </a:lnSpc>
            </a:pPr>
            <a:r>
              <a:rPr lang="es-ES" sz="4500">
                <a:solidFill>
                  <a:schemeClr val="bg1"/>
                </a:solidFill>
                <a:latin typeface="Poppins Bold"/>
              </a:rPr>
              <a:t>10 de los problemas más comunes de HVAC y cómo solucionarlos</a:t>
            </a:r>
            <a:endParaRPr lang="es-ES" sz="4500" dirty="0">
              <a:solidFill>
                <a:schemeClr val="bg1"/>
              </a:solidFill>
              <a:latin typeface="Poppins Bold"/>
            </a:endParaRPr>
          </a:p>
        </p:txBody>
      </p:sp>
      <p:grpSp>
        <p:nvGrpSpPr>
          <p:cNvPr id="8" name="Group 8"/>
          <p:cNvGrpSpPr/>
          <p:nvPr/>
        </p:nvGrpSpPr>
        <p:grpSpPr>
          <a:xfrm>
            <a:off x="0" y="2919654"/>
            <a:ext cx="12954000" cy="7367345"/>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630825" y="1800274"/>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4" name="Freeform 21">
            <a:extLst>
              <a:ext uri="{FF2B5EF4-FFF2-40B4-BE49-F238E27FC236}">
                <a16:creationId xmlns:a16="http://schemas.microsoft.com/office/drawing/2014/main" id="{D32D7F87-81F7-8EAD-147E-43273543A824}"/>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9CEE9855-40D2-31FC-B0C8-34B70CF85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2" name="Google Shape;594;p27">
            <a:extLst>
              <a:ext uri="{FF2B5EF4-FFF2-40B4-BE49-F238E27FC236}">
                <a16:creationId xmlns:a16="http://schemas.microsoft.com/office/drawing/2014/main" id="{82B3309D-869E-7FD4-8FEE-437607A863A6}"/>
              </a:ext>
            </a:extLst>
          </p:cNvPr>
          <p:cNvSpPr txBox="1"/>
          <p:nvPr/>
        </p:nvSpPr>
        <p:spPr>
          <a:xfrm>
            <a:off x="533400" y="2933700"/>
            <a:ext cx="12207228" cy="646330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6. Fugas de agua de la unidad</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Los aires acondicionados y las calderas producen condensación que se drena a través de tuberías. Las tuberías obstruidas pueden provocar que el agua se acumule y se escape de la unidad. Intente verter lejía por las tuberías de drenaje para eliminar las obstrucciones. Si la fuga persiste, llame a un profesional de inmediato.</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7. Temperaturas ambiente desiguales</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Las temperaturas desiguales de una habitación a otra pueden deberse a problemas con la zonificación de HVAC. Lo ideal es que los conductos distribuyan aire acondicionado de manera uniforme por toda la casa. En algunos casos, puede ser necesario rediseñar los conductos. A menudo, se pueden hacer ajustes para mejorar la distribución de la temperatura.</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8. Presión negativa</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La presión negativa ocurre cuando la presión del aire exterior es mayor que la presión interior. Esto puede afectar la eficiencia y la comodidad. El aire sin filtrar ni acondicionado ingresa a su hogar, lo que reduce tanto el confort como la calidad del aire. Diagnosticar la causa puede resultar complicado; Podría ser una configuración de velocidad del ventilador, grietas en las rejillas de ventilación u otros factores. Se recomienda consultar a un profesional para este problema.</a:t>
            </a:r>
            <a:endParaRPr sz="2000" dirty="0">
              <a:latin typeface="Poppins" panose="00000500000000000000" pitchFamily="2" charset="-18"/>
              <a:cs typeface="Poppins" panose="00000500000000000000" pitchFamily="2" charset="-18"/>
            </a:endParaRPr>
          </a:p>
        </p:txBody>
      </p:sp>
      <p:pic>
        <p:nvPicPr>
          <p:cNvPr id="3" name="Obrázok 2">
            <a:extLst>
              <a:ext uri="{FF2B5EF4-FFF2-40B4-BE49-F238E27FC236}">
                <a16:creationId xmlns:a16="http://schemas.microsoft.com/office/drawing/2014/main" id="{174FA31D-A342-6092-0E97-935EC78B2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32198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680095F8-38A0-24F8-3FFD-A57E5FD3D8BE}"/>
              </a:ext>
            </a:extLst>
          </p:cNvPr>
          <p:cNvGrpSpPr/>
          <p:nvPr/>
        </p:nvGrpSpPr>
        <p:grpSpPr>
          <a:xfrm>
            <a:off x="434" y="114300"/>
            <a:ext cx="12114933" cy="2031178"/>
            <a:chOff x="0" y="0"/>
            <a:chExt cx="3737049" cy="690393"/>
          </a:xfrm>
          <a:solidFill>
            <a:srgbClr val="CC5B60"/>
          </a:solidFill>
        </p:grpSpPr>
        <p:sp>
          <p:nvSpPr>
            <p:cNvPr id="18" name="Freeform 3">
              <a:extLst>
                <a:ext uri="{FF2B5EF4-FFF2-40B4-BE49-F238E27FC236}">
                  <a16:creationId xmlns:a16="http://schemas.microsoft.com/office/drawing/2014/main" id="{78E96FB3-1565-1F44-8B5C-6B7FBB1DACA2}"/>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9" name="TextBox 4">
              <a:extLst>
                <a:ext uri="{FF2B5EF4-FFF2-40B4-BE49-F238E27FC236}">
                  <a16:creationId xmlns:a16="http://schemas.microsoft.com/office/drawing/2014/main" id="{8E7EF1C5-BDD4-58F1-29FE-999E37F549E9}"/>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381000" y="199193"/>
            <a:ext cx="11353800" cy="1571841"/>
          </a:xfrm>
          <a:prstGeom prst="rect">
            <a:avLst/>
          </a:prstGeom>
        </p:spPr>
        <p:txBody>
          <a:bodyPr wrap="square" lIns="0" tIns="0" rIns="0" bIns="0" rtlCol="0" anchor="t">
            <a:spAutoFit/>
          </a:bodyPr>
          <a:lstStyle/>
          <a:p>
            <a:pPr algn="l">
              <a:lnSpc>
                <a:spcPts val="6299"/>
              </a:lnSpc>
            </a:pPr>
            <a:r>
              <a:rPr lang="es-ES" sz="4500">
                <a:solidFill>
                  <a:schemeClr val="bg1"/>
                </a:solidFill>
                <a:latin typeface="Poppins Bold"/>
              </a:rPr>
              <a:t>10 de los problemas más comunes de HVAC y cómo solucionarlos</a:t>
            </a:r>
            <a:endParaRPr lang="es-ES" sz="4500" dirty="0">
              <a:solidFill>
                <a:schemeClr val="bg1"/>
              </a:solidFill>
              <a:latin typeface="Poppins Bold"/>
            </a:endParaRPr>
          </a:p>
        </p:txBody>
      </p:sp>
      <p:grpSp>
        <p:nvGrpSpPr>
          <p:cNvPr id="8" name="Group 8"/>
          <p:cNvGrpSpPr/>
          <p:nvPr/>
        </p:nvGrpSpPr>
        <p:grpSpPr>
          <a:xfrm>
            <a:off x="0" y="2829894"/>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381000" y="1811110"/>
            <a:ext cx="1310100" cy="0"/>
          </a:xfrm>
          <a:prstGeom prst="line">
            <a:avLst/>
          </a:prstGeom>
          <a:ln w="95250" cap="flat">
            <a:solidFill>
              <a:srgbClr val="FFFFFF"/>
            </a:solidFill>
            <a:prstDash val="solid"/>
            <a:headEnd type="none" w="sm" len="sm"/>
            <a:tailEnd type="none" w="sm" len="sm"/>
          </a:ln>
        </p:spPr>
      </p:sp>
      <p:sp>
        <p:nvSpPr>
          <p:cNvPr id="2" name="Freeform 21">
            <a:extLst>
              <a:ext uri="{FF2B5EF4-FFF2-40B4-BE49-F238E27FC236}">
                <a16:creationId xmlns:a16="http://schemas.microsoft.com/office/drawing/2014/main" id="{DED7EA0C-06F7-6121-6482-BCA4214F820B}"/>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4BE5292A-1F8A-7385-D1A6-44C64E6AC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4" name="Google Shape;609;p28">
            <a:extLst>
              <a:ext uri="{FF2B5EF4-FFF2-40B4-BE49-F238E27FC236}">
                <a16:creationId xmlns:a16="http://schemas.microsoft.com/office/drawing/2014/main" id="{9CFA0266-59DD-3E2F-6DB5-8AC08442A640}"/>
              </a:ext>
            </a:extLst>
          </p:cNvPr>
          <p:cNvSpPr txBox="1"/>
          <p:nvPr/>
        </p:nvSpPr>
        <p:spPr>
          <a:xfrm>
            <a:off x="381000" y="3101000"/>
            <a:ext cx="11353800" cy="51706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9. Conductos con fugas</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Las fugas en los conductos pueden obligar al sistema a trabajar más para suministrar suficiente aire acondicionado. Esto no sólo hace que su hogar sea incómodo, sino que también genera facturas de energía más altas. Un anemómetro de hilo caliente de volumen de flujo de aire con registro de datos puede ayudar a identificar fugas para reparaciones específicas. Considere buscar ayuda profesional para diagnosticar y reparar conductos con fugas.</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10. Problemas con la luz piloto y el encendido.</a:t>
            </a:r>
            <a:endParaRPr sz="2000" b="1"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El sistema de encendido de su horno depende de elementos específicos que funcionan en armonía. Una luz piloto, un sensor de llama o un quemador que funcionen mal pueden impedir el encendido. Esto requiere diagnóstico y reparación profesionales. No intentes arreglarlo tú mismo, ya que se trata de gas y electricidad de alto voltaje.</a:t>
            </a:r>
            <a:endParaRPr sz="2000" dirty="0">
              <a:latin typeface="Poppins" panose="00000500000000000000" pitchFamily="2" charset="-18"/>
              <a:cs typeface="Poppins" panose="00000500000000000000" pitchFamily="2" charset="-18"/>
            </a:endParaRPr>
          </a:p>
        </p:txBody>
      </p:sp>
      <p:pic>
        <p:nvPicPr>
          <p:cNvPr id="5" name="Obrázok 4">
            <a:extLst>
              <a:ext uri="{FF2B5EF4-FFF2-40B4-BE49-F238E27FC236}">
                <a16:creationId xmlns:a16="http://schemas.microsoft.com/office/drawing/2014/main" id="{B8F39A3E-06F3-4DE6-E2E9-C8ECFC717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242633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499913"/>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3024435"/>
            <a:ext cx="5482971" cy="685093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sp>
        <p:nvSpPr>
          <p:cNvPr id="6" name="Freeform 21">
            <a:extLst>
              <a:ext uri="{FF2B5EF4-FFF2-40B4-BE49-F238E27FC236}">
                <a16:creationId xmlns:a16="http://schemas.microsoft.com/office/drawing/2014/main" id="{932BD817-5354-8BBB-69C9-591C6BF29F3A}"/>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66120808-5BF9-BD66-4AD2-079F78295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15" name="Google Shape;625;p29">
            <a:extLst>
              <a:ext uri="{FF2B5EF4-FFF2-40B4-BE49-F238E27FC236}">
                <a16:creationId xmlns:a16="http://schemas.microsoft.com/office/drawing/2014/main" id="{A8CA42F6-5126-152D-B17F-40C5A22235B2}"/>
              </a:ext>
            </a:extLst>
          </p:cNvPr>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 sz="4500" b="1" i="0" u="none" strike="noStrike" cap="none" dirty="0">
                <a:solidFill>
                  <a:schemeClr val="bg1"/>
                </a:solidFill>
                <a:latin typeface="Poppins"/>
                <a:ea typeface="Poppins"/>
                <a:cs typeface="Poppins"/>
                <a:sym typeface="Poppins"/>
              </a:rPr>
              <a:t>VÍDEOS EDUCATIVOS</a:t>
            </a:r>
            <a:endParaRPr dirty="0">
              <a:solidFill>
                <a:schemeClr val="bg1"/>
              </a:solidFill>
            </a:endParaRPr>
          </a:p>
        </p:txBody>
      </p:sp>
      <p:sp>
        <p:nvSpPr>
          <p:cNvPr id="16" name="Google Shape;626;p29">
            <a:extLst>
              <a:ext uri="{FF2B5EF4-FFF2-40B4-BE49-F238E27FC236}">
                <a16:creationId xmlns:a16="http://schemas.microsoft.com/office/drawing/2014/main" id="{F53BE412-FFCD-81F3-93B0-03C93B936FA6}"/>
              </a:ext>
            </a:extLst>
          </p:cNvPr>
          <p:cNvSpPr txBox="1"/>
          <p:nvPr/>
        </p:nvSpPr>
        <p:spPr>
          <a:xfrm>
            <a:off x="8028176" y="4677410"/>
            <a:ext cx="3583881"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s" sz="2000" b="1" i="0" u="none" strike="noStrike" cap="none" dirty="0">
                <a:solidFill>
                  <a:schemeClr val="tx1"/>
                </a:solidFill>
                <a:latin typeface="Poppins" panose="00000500000000000000" pitchFamily="2" charset="-18"/>
                <a:ea typeface="Open Sans"/>
                <a:cs typeface="Poppins" panose="00000500000000000000" pitchFamily="2" charset="-18"/>
                <a:sym typeface="Open Sans"/>
              </a:rPr>
              <a:t>1.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What</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is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5">
                  <a:extLst>
                    <a:ext uri="{A12FA001-AC4F-418D-AE19-62706E023703}">
                      <ahyp:hlinkClr xmlns:ahyp="http://schemas.microsoft.com/office/drawing/2018/hyperlinkcolor" val="tx"/>
                    </a:ext>
                  </a:extLst>
                </a:hlinkClick>
              </a:rPr>
              <a:t> HVAC?</a:t>
            </a:r>
            <a:endParaRPr sz="2000" b="1" dirty="0">
              <a:solidFill>
                <a:schemeClr val="tx1"/>
              </a:solidFill>
              <a:latin typeface="Poppins" panose="00000500000000000000" pitchFamily="2" charset="-18"/>
              <a:cs typeface="Poppins" panose="00000500000000000000" pitchFamily="2" charset="-18"/>
            </a:endParaRPr>
          </a:p>
        </p:txBody>
      </p:sp>
      <p:sp>
        <p:nvSpPr>
          <p:cNvPr id="17" name="Google Shape;627;p29">
            <a:extLst>
              <a:ext uri="{FF2B5EF4-FFF2-40B4-BE49-F238E27FC236}">
                <a16:creationId xmlns:a16="http://schemas.microsoft.com/office/drawing/2014/main" id="{FB998779-4671-CFD0-3531-E6783A4DF789}"/>
              </a:ext>
            </a:extLst>
          </p:cNvPr>
          <p:cNvSpPr txBox="1"/>
          <p:nvPr/>
        </p:nvSpPr>
        <p:spPr>
          <a:xfrm>
            <a:off x="7014928" y="5143500"/>
            <a:ext cx="7365457" cy="38779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18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2. HVAC Training - Basics of HVAC</a:t>
            </a:r>
            <a:endParaRPr sz="1800" b="1" dirty="0">
              <a:solidFill>
                <a:schemeClr val="tx1"/>
              </a:solidFill>
              <a:latin typeface="Poppins" panose="00000500000000000000" pitchFamily="2" charset="-18"/>
              <a:cs typeface="Poppins" panose="00000500000000000000" pitchFamily="2" charset="-18"/>
            </a:endParaRPr>
          </a:p>
        </p:txBody>
      </p:sp>
      <p:sp>
        <p:nvSpPr>
          <p:cNvPr id="18" name="Google Shape;628;p29">
            <a:extLst>
              <a:ext uri="{FF2B5EF4-FFF2-40B4-BE49-F238E27FC236}">
                <a16:creationId xmlns:a16="http://schemas.microsoft.com/office/drawing/2014/main" id="{4354DF7B-53D2-3E67-EB93-C0FA1C072EB9}"/>
              </a:ext>
            </a:extLst>
          </p:cNvPr>
          <p:cNvSpPr txBox="1"/>
          <p:nvPr/>
        </p:nvSpPr>
        <p:spPr>
          <a:xfrm>
            <a:off x="8480823" y="6647105"/>
            <a:ext cx="77628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s" sz="1800" dirty="0">
                <a:latin typeface="Poppins" panose="00000500000000000000" pitchFamily="2" charset="-18"/>
                <a:ea typeface="Open Sans"/>
                <a:cs typeface="Poppins" panose="00000500000000000000" pitchFamily="2" charset="-18"/>
                <a:sym typeface="Open Sans"/>
              </a:rPr>
              <a:t>Fuente:</a:t>
            </a:r>
            <a:endParaRPr sz="1800" dirty="0">
              <a:latin typeface="Poppins" panose="00000500000000000000" pitchFamily="2" charset="-18"/>
              <a:ea typeface="Open Sans"/>
              <a:cs typeface="Poppins" panose="00000500000000000000" pitchFamily="2" charset="-18"/>
              <a:sym typeface="Open Sans"/>
            </a:endParaRP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“What is HVAC” - Zebra Learning</a:t>
            </a: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“HVAC Training - Basics of HVAC” - Price Industries</a:t>
            </a:r>
          </a:p>
        </p:txBody>
      </p:sp>
      <p:pic>
        <p:nvPicPr>
          <p:cNvPr id="12" name="Obrázok 11">
            <a:extLst>
              <a:ext uri="{FF2B5EF4-FFF2-40B4-BE49-F238E27FC236}">
                <a16:creationId xmlns:a16="http://schemas.microsoft.com/office/drawing/2014/main" id="{4C527E89-2638-5128-8B67-07B368E89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49099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1638300"/>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3024435"/>
            <a:ext cx="5482971" cy="685093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pic>
        <p:nvPicPr>
          <p:cNvPr id="20" name="Obrázok 19">
            <a:extLst>
              <a:ext uri="{FF2B5EF4-FFF2-40B4-BE49-F238E27FC236}">
                <a16:creationId xmlns:a16="http://schemas.microsoft.com/office/drawing/2014/main" id="{A7616031-A818-57E8-DE7E-8BDA17AB07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53600" y="3331493"/>
            <a:ext cx="5521089" cy="5521089"/>
          </a:xfrm>
          <a:prstGeom prst="rect">
            <a:avLst/>
          </a:prstGeom>
        </p:spPr>
      </p:pic>
      <p:sp>
        <p:nvSpPr>
          <p:cNvPr id="6" name="Freeform 21">
            <a:extLst>
              <a:ext uri="{FF2B5EF4-FFF2-40B4-BE49-F238E27FC236}">
                <a16:creationId xmlns:a16="http://schemas.microsoft.com/office/drawing/2014/main" id="{40B534AD-9F99-EC03-01E4-1AB387FA195D}"/>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97CC81E0-F561-9E0E-C27C-AD7CB6C95E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12" name="Google Shape;644;p30">
            <a:extLst>
              <a:ext uri="{FF2B5EF4-FFF2-40B4-BE49-F238E27FC236}">
                <a16:creationId xmlns:a16="http://schemas.microsoft.com/office/drawing/2014/main" id="{C5E3E389-2A8A-CAB9-8F95-EF905A53334C}"/>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s" sz="4500" b="1" i="0" u="none" strike="noStrike" cap="none" dirty="0">
                <a:solidFill>
                  <a:schemeClr val="bg1"/>
                </a:solidFill>
                <a:latin typeface="Poppins"/>
                <a:ea typeface="Poppins"/>
                <a:cs typeface="Poppins"/>
                <a:sym typeface="Poppins"/>
              </a:rPr>
              <a:t>AUTOEVALUACIÓN</a:t>
            </a:r>
            <a:r>
              <a:rPr lang="es" sz="4500" b="1" dirty="0">
                <a:solidFill>
                  <a:schemeClr val="bg1"/>
                </a:solidFill>
                <a:latin typeface="Poppins"/>
                <a:ea typeface="Poppins"/>
                <a:cs typeface="Poppins"/>
                <a:sym typeface="Poppins"/>
              </a:rPr>
              <a:t>​</a:t>
            </a:r>
            <a:endParaRPr dirty="0">
              <a:solidFill>
                <a:schemeClr val="bg1"/>
              </a:solidFill>
            </a:endParaRPr>
          </a:p>
        </p:txBody>
      </p:sp>
      <p:sp>
        <p:nvSpPr>
          <p:cNvPr id="15" name="Google Shape;645;p30">
            <a:extLst>
              <a:ext uri="{FF2B5EF4-FFF2-40B4-BE49-F238E27FC236}">
                <a16:creationId xmlns:a16="http://schemas.microsoft.com/office/drawing/2014/main" id="{C0A468DA-C667-BCC8-3134-5615CCC94468}"/>
              </a:ext>
            </a:extLst>
          </p:cNvPr>
          <p:cNvSpPr txBox="1"/>
          <p:nvPr/>
        </p:nvSpPr>
        <p:spPr>
          <a:xfrm>
            <a:off x="9144000" y="2381615"/>
            <a:ext cx="6345307" cy="64281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3750" b="1" i="0" u="none" strike="noStrike" cap="none">
                <a:solidFill>
                  <a:srgbClr val="000000"/>
                </a:solidFill>
                <a:latin typeface="Open Sans"/>
                <a:ea typeface="Open Sans"/>
                <a:cs typeface="Open Sans"/>
                <a:sym typeface="Open Sans"/>
              </a:rPr>
              <a:t>¡Escanéame!</a:t>
            </a:r>
            <a:endParaRPr/>
          </a:p>
        </p:txBody>
      </p:sp>
      <p:pic>
        <p:nvPicPr>
          <p:cNvPr id="13" name="Obrázok 12">
            <a:extLst>
              <a:ext uri="{FF2B5EF4-FFF2-40B4-BE49-F238E27FC236}">
                <a16:creationId xmlns:a16="http://schemas.microsoft.com/office/drawing/2014/main" id="{7BF10828-2FF7-535B-0013-45E55D328F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32069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120"/>
            <a:ext cx="5429066" cy="10209356"/>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4" name="Group 4"/>
          <p:cNvGrpSpPr/>
          <p:nvPr/>
        </p:nvGrpSpPr>
        <p:grpSpPr>
          <a:xfrm>
            <a:off x="17259300" y="139830"/>
            <a:ext cx="1694792" cy="10147170"/>
            <a:chOff x="0" y="0"/>
            <a:chExt cx="446365" cy="2709333"/>
          </a:xfrm>
          <a:solidFill>
            <a:schemeClr val="accent2"/>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chemeClr val="accent2"/>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38100"/>
            <a:ext cx="1028700" cy="1028700"/>
            <a:chOff x="0" y="0"/>
            <a:chExt cx="812800" cy="812800"/>
          </a:xfrm>
          <a:solidFill>
            <a:schemeClr val="accent2"/>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p>
          </p:txBody>
        </p:sp>
      </p:grpSp>
      <p:grpSp>
        <p:nvGrpSpPr>
          <p:cNvPr id="13" name="Group 13"/>
          <p:cNvGrpSpPr/>
          <p:nvPr/>
        </p:nvGrpSpPr>
        <p:grpSpPr>
          <a:xfrm>
            <a:off x="7316168" y="2112904"/>
            <a:ext cx="969409" cy="973196"/>
            <a:chOff x="0" y="-3175"/>
            <a:chExt cx="812800" cy="815975"/>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5" name="TextBox 1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dirty="0">
                  <a:solidFill>
                    <a:srgbClr val="FFFFFF"/>
                  </a:solidFill>
                  <a:latin typeface="Garet Bold"/>
                </a:rPr>
                <a:t>01</a:t>
              </a:r>
            </a:p>
          </p:txBody>
        </p:sp>
      </p:grpSp>
      <p:grpSp>
        <p:nvGrpSpPr>
          <p:cNvPr id="16" name="Group 16"/>
          <p:cNvGrpSpPr/>
          <p:nvPr/>
        </p:nvGrpSpPr>
        <p:grpSpPr>
          <a:xfrm>
            <a:off x="7316168" y="2954891"/>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8" name="TextBox 18"/>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02</a:t>
              </a:r>
            </a:p>
          </p:txBody>
        </p:sp>
      </p:grpSp>
      <p:grpSp>
        <p:nvGrpSpPr>
          <p:cNvPr id="19" name="Group 19"/>
          <p:cNvGrpSpPr/>
          <p:nvPr/>
        </p:nvGrpSpPr>
        <p:grpSpPr>
          <a:xfrm>
            <a:off x="7316168" y="3793938"/>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03</a:t>
              </a:r>
            </a:p>
          </p:txBody>
        </p:sp>
      </p:grpSp>
      <p:grpSp>
        <p:nvGrpSpPr>
          <p:cNvPr id="22" name="Group 22"/>
          <p:cNvGrpSpPr/>
          <p:nvPr/>
        </p:nvGrpSpPr>
        <p:grpSpPr>
          <a:xfrm>
            <a:off x="7316168" y="4669911"/>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04</a:t>
              </a:r>
            </a:p>
          </p:txBody>
        </p:sp>
      </p:grpSp>
      <p:grpSp>
        <p:nvGrpSpPr>
          <p:cNvPr id="25" name="Group 25"/>
          <p:cNvGrpSpPr/>
          <p:nvPr/>
        </p:nvGrpSpPr>
        <p:grpSpPr>
          <a:xfrm>
            <a:off x="7316168" y="5512701"/>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05</a:t>
              </a:r>
            </a:p>
          </p:txBody>
        </p:sp>
      </p:grpSp>
      <p:grpSp>
        <p:nvGrpSpPr>
          <p:cNvPr id="28" name="Group 28"/>
          <p:cNvGrpSpPr/>
          <p:nvPr/>
        </p:nvGrpSpPr>
        <p:grpSpPr>
          <a:xfrm>
            <a:off x="7316168" y="6307691"/>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06</a:t>
              </a:r>
            </a:p>
          </p:txBody>
        </p:sp>
      </p:grpSp>
      <p:sp>
        <p:nvSpPr>
          <p:cNvPr id="38" name="Freeform 38"/>
          <p:cNvSpPr/>
          <p:nvPr/>
        </p:nvSpPr>
        <p:spPr>
          <a:xfrm>
            <a:off x="13965344" y="8477543"/>
            <a:ext cx="3744615" cy="37446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40" name="Group 40"/>
          <p:cNvGrpSpPr/>
          <p:nvPr/>
        </p:nvGrpSpPr>
        <p:grpSpPr>
          <a:xfrm>
            <a:off x="7316168" y="7145891"/>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07</a:t>
              </a:r>
            </a:p>
          </p:txBody>
        </p:sp>
      </p:grpSp>
      <p:grpSp>
        <p:nvGrpSpPr>
          <p:cNvPr id="43" name="Group 43"/>
          <p:cNvGrpSpPr/>
          <p:nvPr/>
        </p:nvGrpSpPr>
        <p:grpSpPr>
          <a:xfrm>
            <a:off x="7332762" y="7917688"/>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08</a:t>
              </a:r>
            </a:p>
          </p:txBody>
        </p:sp>
      </p:grpSp>
      <p:sp>
        <p:nvSpPr>
          <p:cNvPr id="48" name="TextBox 48"/>
          <p:cNvSpPr txBox="1"/>
          <p:nvPr/>
        </p:nvSpPr>
        <p:spPr>
          <a:xfrm>
            <a:off x="8485829" y="2350496"/>
            <a:ext cx="7351823" cy="422275"/>
          </a:xfrm>
          <a:prstGeom prst="rect">
            <a:avLst/>
          </a:prstGeom>
        </p:spPr>
        <p:txBody>
          <a:bodyPr lIns="0" tIns="0" rIns="0" bIns="0" rtlCol="0" anchor="t">
            <a:spAutoFit/>
          </a:bodyPr>
          <a:lstStyle/>
          <a:p>
            <a:pPr algn="l">
              <a:lnSpc>
                <a:spcPts val="3499"/>
              </a:lnSpc>
            </a:pPr>
            <a:r>
              <a:rPr lang="sk-SK" sz="2499" dirty="0">
                <a:solidFill>
                  <a:srgbClr val="000000"/>
                </a:solidFill>
                <a:latin typeface="Open Sans 1"/>
              </a:rPr>
              <a:t>¿</a:t>
            </a:r>
            <a:r>
              <a:rPr lang="sk-SK" sz="2499" dirty="0" err="1">
                <a:solidFill>
                  <a:srgbClr val="000000"/>
                </a:solidFill>
                <a:latin typeface="Open Sans 1"/>
              </a:rPr>
              <a:t>Qué</a:t>
            </a:r>
            <a:r>
              <a:rPr lang="sk-SK" sz="2499" dirty="0">
                <a:solidFill>
                  <a:srgbClr val="000000"/>
                </a:solidFill>
                <a:latin typeface="Open Sans 1"/>
              </a:rPr>
              <a:t> es </a:t>
            </a:r>
            <a:r>
              <a:rPr lang="sk-SK" sz="2499" dirty="0" err="1">
                <a:solidFill>
                  <a:srgbClr val="000000"/>
                </a:solidFill>
                <a:latin typeface="Open Sans 1"/>
              </a:rPr>
              <a:t>un</a:t>
            </a:r>
            <a:r>
              <a:rPr lang="sk-SK" sz="2499" dirty="0">
                <a:solidFill>
                  <a:srgbClr val="000000"/>
                </a:solidFill>
                <a:latin typeface="Open Sans 1"/>
              </a:rPr>
              <a:t> HVAC?</a:t>
            </a:r>
            <a:endParaRPr lang="sk" sz="2499" dirty="0">
              <a:solidFill>
                <a:srgbClr val="000000"/>
              </a:solidFill>
              <a:latin typeface="Open Sans 1"/>
            </a:endParaRPr>
          </a:p>
        </p:txBody>
      </p:sp>
      <p:sp>
        <p:nvSpPr>
          <p:cNvPr id="49" name="TextBox 49"/>
          <p:cNvSpPr txBox="1"/>
          <p:nvPr/>
        </p:nvSpPr>
        <p:spPr>
          <a:xfrm>
            <a:off x="8485829" y="3216488"/>
            <a:ext cx="7351823" cy="422275"/>
          </a:xfrm>
          <a:prstGeom prst="rect">
            <a:avLst/>
          </a:prstGeom>
        </p:spPr>
        <p:txBody>
          <a:bodyPr lIns="0" tIns="0" rIns="0" bIns="0" rtlCol="0" anchor="t">
            <a:spAutoFit/>
          </a:bodyPr>
          <a:lstStyle/>
          <a:p>
            <a:pPr algn="l">
              <a:lnSpc>
                <a:spcPts val="3499"/>
              </a:lnSpc>
            </a:pPr>
            <a:r>
              <a:rPr lang="sk-SK" sz="2499" dirty="0" err="1">
                <a:solidFill>
                  <a:srgbClr val="000000"/>
                </a:solidFill>
                <a:latin typeface="Open Sans 1"/>
              </a:rPr>
              <a:t>Funcionamiento</a:t>
            </a:r>
            <a:r>
              <a:rPr lang="sk-SK" sz="2499" dirty="0">
                <a:solidFill>
                  <a:srgbClr val="000000"/>
                </a:solidFill>
                <a:latin typeface="Open Sans 1"/>
              </a:rPr>
              <a:t> de HVAC</a:t>
            </a:r>
            <a:endParaRPr lang="sk" sz="2499" dirty="0">
              <a:solidFill>
                <a:srgbClr val="000000"/>
              </a:solidFill>
              <a:latin typeface="Open Sans 1"/>
            </a:endParaRPr>
          </a:p>
        </p:txBody>
      </p:sp>
      <p:sp>
        <p:nvSpPr>
          <p:cNvPr id="50" name="TextBox 50"/>
          <p:cNvSpPr txBox="1"/>
          <p:nvPr/>
        </p:nvSpPr>
        <p:spPr>
          <a:xfrm>
            <a:off x="7332762" y="938517"/>
            <a:ext cx="7494647" cy="1156983"/>
          </a:xfrm>
          <a:prstGeom prst="rect">
            <a:avLst/>
          </a:prstGeom>
        </p:spPr>
        <p:txBody>
          <a:bodyPr lIns="0" tIns="0" rIns="0" bIns="0" rtlCol="0" anchor="t">
            <a:spAutoFit/>
          </a:bodyPr>
          <a:lstStyle/>
          <a:p>
            <a:pPr algn="l">
              <a:lnSpc>
                <a:spcPts val="9487"/>
              </a:lnSpc>
            </a:pPr>
            <a:r>
              <a:rPr lang="sk-SK" sz="6776" dirty="0">
                <a:solidFill>
                  <a:srgbClr val="000000"/>
                </a:solidFill>
                <a:latin typeface="Poppins Bold"/>
              </a:rPr>
              <a:t>CONTENIDO</a:t>
            </a:r>
            <a:endParaRPr lang="sk" sz="6776" dirty="0">
              <a:solidFill>
                <a:srgbClr val="000000"/>
              </a:solidFill>
              <a:latin typeface="Poppins Bold"/>
            </a:endParaRPr>
          </a:p>
        </p:txBody>
      </p:sp>
      <p:sp>
        <p:nvSpPr>
          <p:cNvPr id="51" name="TextBox 51"/>
          <p:cNvSpPr txBox="1"/>
          <p:nvPr/>
        </p:nvSpPr>
        <p:spPr>
          <a:xfrm>
            <a:off x="8485829" y="4027743"/>
            <a:ext cx="7351823" cy="422275"/>
          </a:xfrm>
          <a:prstGeom prst="rect">
            <a:avLst/>
          </a:prstGeom>
        </p:spPr>
        <p:txBody>
          <a:bodyPr lIns="0" tIns="0" rIns="0" bIns="0" rtlCol="0" anchor="t">
            <a:spAutoFit/>
          </a:bodyPr>
          <a:lstStyle/>
          <a:p>
            <a:pPr algn="l">
              <a:lnSpc>
                <a:spcPts val="3499"/>
              </a:lnSpc>
            </a:pPr>
            <a:r>
              <a:rPr lang="sk-SK" sz="2499" dirty="0" err="1">
                <a:solidFill>
                  <a:srgbClr val="000000"/>
                </a:solidFill>
                <a:latin typeface="Open Sans 1"/>
              </a:rPr>
              <a:t>Historia</a:t>
            </a:r>
            <a:r>
              <a:rPr lang="sk-SK" sz="2499" dirty="0">
                <a:solidFill>
                  <a:srgbClr val="000000"/>
                </a:solidFill>
                <a:latin typeface="Open Sans 1"/>
              </a:rPr>
              <a:t> de HVAC</a:t>
            </a:r>
            <a:endParaRPr lang="sk" sz="2499" dirty="0">
              <a:solidFill>
                <a:srgbClr val="000000"/>
              </a:solidFill>
              <a:latin typeface="Open Sans 1"/>
            </a:endParaRPr>
          </a:p>
        </p:txBody>
      </p:sp>
      <p:sp>
        <p:nvSpPr>
          <p:cNvPr id="52" name="TextBox 52"/>
          <p:cNvSpPr txBox="1"/>
          <p:nvPr/>
        </p:nvSpPr>
        <p:spPr>
          <a:xfrm>
            <a:off x="8466778" y="4903716"/>
            <a:ext cx="7351823" cy="422275"/>
          </a:xfrm>
          <a:prstGeom prst="rect">
            <a:avLst/>
          </a:prstGeom>
        </p:spPr>
        <p:txBody>
          <a:bodyPr lIns="0" tIns="0" rIns="0" bIns="0" rtlCol="0" anchor="t">
            <a:spAutoFit/>
          </a:bodyPr>
          <a:lstStyle/>
          <a:p>
            <a:pPr algn="l">
              <a:lnSpc>
                <a:spcPts val="3499"/>
              </a:lnSpc>
            </a:pPr>
            <a:r>
              <a:rPr lang="sk-SK" sz="2499" dirty="0" err="1">
                <a:solidFill>
                  <a:srgbClr val="000000"/>
                </a:solidFill>
                <a:latin typeface="Open Sans 1"/>
              </a:rPr>
              <a:t>Aplicaciones</a:t>
            </a:r>
            <a:r>
              <a:rPr lang="sk-SK" sz="2499" dirty="0">
                <a:solidFill>
                  <a:srgbClr val="000000"/>
                </a:solidFill>
                <a:latin typeface="Open Sans 1"/>
              </a:rPr>
              <a:t> de HVAC</a:t>
            </a:r>
            <a:endParaRPr lang="sk" sz="2499" dirty="0">
              <a:solidFill>
                <a:srgbClr val="000000"/>
              </a:solidFill>
              <a:latin typeface="Open Sans 1"/>
            </a:endParaRPr>
          </a:p>
        </p:txBody>
      </p:sp>
      <p:sp>
        <p:nvSpPr>
          <p:cNvPr id="53" name="TextBox 53"/>
          <p:cNvSpPr txBox="1"/>
          <p:nvPr/>
        </p:nvSpPr>
        <p:spPr>
          <a:xfrm>
            <a:off x="8458200" y="5779689"/>
            <a:ext cx="7351823" cy="422275"/>
          </a:xfrm>
          <a:prstGeom prst="rect">
            <a:avLst/>
          </a:prstGeom>
        </p:spPr>
        <p:txBody>
          <a:bodyPr lIns="0" tIns="0" rIns="0" bIns="0" rtlCol="0" anchor="t">
            <a:spAutoFit/>
          </a:bodyPr>
          <a:lstStyle/>
          <a:p>
            <a:pPr algn="l">
              <a:lnSpc>
                <a:spcPts val="3499"/>
              </a:lnSpc>
            </a:pPr>
            <a:r>
              <a:rPr lang="sk-SK" sz="2499" dirty="0" err="1">
                <a:solidFill>
                  <a:srgbClr val="000000"/>
                </a:solidFill>
                <a:latin typeface="Open Sans 1"/>
              </a:rPr>
              <a:t>Componentes</a:t>
            </a:r>
            <a:r>
              <a:rPr lang="sk-SK" sz="2499" dirty="0">
                <a:solidFill>
                  <a:srgbClr val="000000"/>
                </a:solidFill>
                <a:latin typeface="Open Sans 1"/>
              </a:rPr>
              <a:t> </a:t>
            </a:r>
            <a:r>
              <a:rPr lang="sk-SK" sz="2499" dirty="0" err="1">
                <a:solidFill>
                  <a:srgbClr val="000000"/>
                </a:solidFill>
                <a:latin typeface="Open Sans 1"/>
              </a:rPr>
              <a:t>estándar</a:t>
            </a:r>
            <a:r>
              <a:rPr lang="sk-SK" sz="2499" dirty="0">
                <a:solidFill>
                  <a:srgbClr val="000000"/>
                </a:solidFill>
                <a:latin typeface="Open Sans 1"/>
              </a:rPr>
              <a:t> de HVAC</a:t>
            </a:r>
            <a:endParaRPr lang="sk" sz="2499" dirty="0">
              <a:solidFill>
                <a:srgbClr val="000000"/>
              </a:solidFill>
              <a:latin typeface="Open Sans 1"/>
            </a:endParaRPr>
          </a:p>
        </p:txBody>
      </p:sp>
      <p:sp>
        <p:nvSpPr>
          <p:cNvPr id="54" name="TextBox 54"/>
          <p:cNvSpPr txBox="1"/>
          <p:nvPr/>
        </p:nvSpPr>
        <p:spPr>
          <a:xfrm>
            <a:off x="8466778" y="6582226"/>
            <a:ext cx="7351823" cy="422275"/>
          </a:xfrm>
          <a:prstGeom prst="rect">
            <a:avLst/>
          </a:prstGeom>
        </p:spPr>
        <p:txBody>
          <a:bodyPr lIns="0" tIns="0" rIns="0" bIns="0" rtlCol="0" anchor="t">
            <a:spAutoFit/>
          </a:bodyPr>
          <a:lstStyle/>
          <a:p>
            <a:pPr algn="l">
              <a:lnSpc>
                <a:spcPts val="3499"/>
              </a:lnSpc>
            </a:pPr>
            <a:r>
              <a:rPr lang="sk-SK" sz="2499" dirty="0" err="1">
                <a:solidFill>
                  <a:srgbClr val="000000"/>
                </a:solidFill>
                <a:latin typeface="Open Sans 1"/>
              </a:rPr>
              <a:t>Componentes</a:t>
            </a:r>
            <a:r>
              <a:rPr lang="sk-SK" sz="2499" dirty="0">
                <a:solidFill>
                  <a:srgbClr val="000000"/>
                </a:solidFill>
                <a:latin typeface="Open Sans 1"/>
              </a:rPr>
              <a:t> </a:t>
            </a:r>
            <a:r>
              <a:rPr lang="sk-SK" sz="2499" dirty="0" err="1">
                <a:solidFill>
                  <a:srgbClr val="000000"/>
                </a:solidFill>
                <a:latin typeface="Open Sans 1"/>
              </a:rPr>
              <a:t>adicionales</a:t>
            </a:r>
            <a:endParaRPr lang="sk" sz="2499" dirty="0">
              <a:solidFill>
                <a:srgbClr val="000000"/>
              </a:solidFill>
              <a:latin typeface="Open Sans 1"/>
            </a:endParaRPr>
          </a:p>
        </p:txBody>
      </p:sp>
      <p:sp>
        <p:nvSpPr>
          <p:cNvPr id="55" name="TextBox 55"/>
          <p:cNvSpPr txBox="1"/>
          <p:nvPr/>
        </p:nvSpPr>
        <p:spPr>
          <a:xfrm>
            <a:off x="8466778" y="7379696"/>
            <a:ext cx="7351823" cy="422275"/>
          </a:xfrm>
          <a:prstGeom prst="rect">
            <a:avLst/>
          </a:prstGeom>
        </p:spPr>
        <p:txBody>
          <a:bodyPr lIns="0" tIns="0" rIns="0" bIns="0" rtlCol="0" anchor="t">
            <a:spAutoFit/>
          </a:bodyPr>
          <a:lstStyle/>
          <a:p>
            <a:pPr algn="l">
              <a:lnSpc>
                <a:spcPts val="3499"/>
              </a:lnSpc>
            </a:pPr>
            <a:r>
              <a:rPr lang="es-ES" sz="2499" dirty="0">
                <a:solidFill>
                  <a:srgbClr val="000000"/>
                </a:solidFill>
                <a:latin typeface="Open Sans 1"/>
              </a:rPr>
              <a:t>Tipos comunes de sistemas HVAC</a:t>
            </a:r>
            <a:endParaRPr lang="sk" sz="2499" dirty="0">
              <a:solidFill>
                <a:srgbClr val="000000"/>
              </a:solidFill>
              <a:latin typeface="Open Sans 1"/>
            </a:endParaRPr>
          </a:p>
        </p:txBody>
      </p:sp>
      <p:sp>
        <p:nvSpPr>
          <p:cNvPr id="56" name="TextBox 56"/>
          <p:cNvSpPr txBox="1"/>
          <p:nvPr/>
        </p:nvSpPr>
        <p:spPr>
          <a:xfrm>
            <a:off x="8470764" y="7978038"/>
            <a:ext cx="7351823" cy="769185"/>
          </a:xfrm>
          <a:prstGeom prst="rect">
            <a:avLst/>
          </a:prstGeom>
        </p:spPr>
        <p:txBody>
          <a:bodyPr lIns="0" tIns="0" rIns="0" bIns="0" rtlCol="0" anchor="t">
            <a:spAutoFit/>
          </a:bodyPr>
          <a:lstStyle/>
          <a:p>
            <a:pPr algn="l"/>
            <a:r>
              <a:rPr lang="es-ES" sz="2499" dirty="0">
                <a:solidFill>
                  <a:srgbClr val="000000"/>
                </a:solidFill>
                <a:latin typeface="Open Sans 1"/>
              </a:rPr>
              <a:t>10 de los problemas más comunes de HVAC y cómo solucionarlos</a:t>
            </a:r>
            <a:endParaRPr lang="sk" sz="2499" dirty="0">
              <a:solidFill>
                <a:srgbClr val="000000"/>
              </a:solidFill>
              <a:latin typeface="Open Sans 1"/>
            </a:endParaRPr>
          </a:p>
        </p:txBody>
      </p:sp>
      <p:sp>
        <p:nvSpPr>
          <p:cNvPr id="33" name="Freeform 21">
            <a:extLst>
              <a:ext uri="{FF2B5EF4-FFF2-40B4-BE49-F238E27FC236}">
                <a16:creationId xmlns:a16="http://schemas.microsoft.com/office/drawing/2014/main" id="{6F4840DB-3FB4-F77D-7024-4EAC732DADCA}"/>
              </a:ext>
            </a:extLst>
          </p:cNvPr>
          <p:cNvSpPr/>
          <p:nvPr/>
        </p:nvSpPr>
        <p:spPr>
          <a:xfrm>
            <a:off x="11081224"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34" name="Obrázok 33">
            <a:extLst>
              <a:ext uri="{FF2B5EF4-FFF2-40B4-BE49-F238E27FC236}">
                <a16:creationId xmlns:a16="http://schemas.microsoft.com/office/drawing/2014/main" id="{7AB01CD6-62AE-1424-C368-7E9F47EB4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48456" y="164700"/>
            <a:ext cx="3922561" cy="864000"/>
          </a:xfrm>
          <a:prstGeom prst="rect">
            <a:avLst/>
          </a:prstGeom>
        </p:spPr>
      </p:pic>
      <p:pic>
        <p:nvPicPr>
          <p:cNvPr id="31" name="Obrázok 30">
            <a:extLst>
              <a:ext uri="{FF2B5EF4-FFF2-40B4-BE49-F238E27FC236}">
                <a16:creationId xmlns:a16="http://schemas.microsoft.com/office/drawing/2014/main" id="{52B71E94-36F9-B1A2-FB43-B1511ACE9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52695" y="218150"/>
            <a:ext cx="3576827" cy="750401"/>
          </a:xfrm>
          <a:prstGeom prst="rect">
            <a:avLst/>
          </a:prstGeom>
        </p:spPr>
      </p:pic>
    </p:spTree>
    <p:extLst>
      <p:ext uri="{BB962C8B-B14F-4D97-AF65-F5344CB8AC3E}">
        <p14:creationId xmlns:p14="http://schemas.microsoft.com/office/powerpoint/2010/main" val="538669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Tree>
    <p:extLst>
      <p:ext uri="{BB962C8B-B14F-4D97-AF65-F5344CB8AC3E}">
        <p14:creationId xmlns:p14="http://schemas.microsoft.com/office/powerpoint/2010/main" val="60783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85800" y="1679262"/>
            <a:ext cx="1310100" cy="0"/>
          </a:xfrm>
          <a:prstGeom prst="line">
            <a:avLst/>
          </a:prstGeom>
          <a:ln w="95250" cap="flat">
            <a:solidFill>
              <a:srgbClr val="FFFFFF"/>
            </a:solidFill>
            <a:prstDash val="solid"/>
            <a:headEnd type="none" w="sm" len="sm"/>
            <a:tailEnd type="none" w="sm" len="sm"/>
          </a:ln>
        </p:spPr>
      </p:sp>
      <p:sp>
        <p:nvSpPr>
          <p:cNvPr id="16" name="TextBox 16"/>
          <p:cNvSpPr txBox="1"/>
          <p:nvPr/>
        </p:nvSpPr>
        <p:spPr>
          <a:xfrm>
            <a:off x="685800" y="733458"/>
            <a:ext cx="5523408" cy="767454"/>
          </a:xfrm>
          <a:prstGeom prst="rect">
            <a:avLst/>
          </a:prstGeom>
        </p:spPr>
        <p:txBody>
          <a:bodyPr lIns="0" tIns="0" rIns="0" bIns="0" rtlCol="0" anchor="t">
            <a:spAutoFit/>
          </a:bodyPr>
          <a:lstStyle/>
          <a:p>
            <a:pPr algn="l">
              <a:lnSpc>
                <a:spcPts val="6299"/>
              </a:lnSpc>
            </a:pPr>
            <a:r>
              <a:rPr lang="sk-SK" sz="4499" spc="89">
                <a:solidFill>
                  <a:schemeClr val="bg1"/>
                </a:solidFill>
                <a:latin typeface="Poppins Bold"/>
              </a:rPr>
              <a:t>¿Qué es un HVAC?</a:t>
            </a:r>
            <a:endParaRPr lang="sk-SK" sz="4499" spc="89" dirty="0">
              <a:solidFill>
                <a:schemeClr val="bg1"/>
              </a:solidFill>
              <a:latin typeface="Poppins Bold"/>
            </a:endParaRPr>
          </a:p>
        </p:txBody>
      </p:sp>
      <p:sp>
        <p:nvSpPr>
          <p:cNvPr id="31" name="Freeform 38">
            <a:extLst>
              <a:ext uri="{FF2B5EF4-FFF2-40B4-BE49-F238E27FC236}">
                <a16:creationId xmlns:a16="http://schemas.microsoft.com/office/drawing/2014/main" id="{1835D910-A7AF-9E8C-21B9-C86D65E09CFC}"/>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2" name="Freeform 38">
            <a:extLst>
              <a:ext uri="{FF2B5EF4-FFF2-40B4-BE49-F238E27FC236}">
                <a16:creationId xmlns:a16="http://schemas.microsoft.com/office/drawing/2014/main" id="{86A7101D-8B04-C639-080B-5A2E68681D7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6" name="Freeform 21">
            <a:extLst>
              <a:ext uri="{FF2B5EF4-FFF2-40B4-BE49-F238E27FC236}">
                <a16:creationId xmlns:a16="http://schemas.microsoft.com/office/drawing/2014/main" id="{F9875B6E-AD90-0828-680A-C3FD570EE402}"/>
              </a:ext>
            </a:extLst>
          </p:cNvPr>
          <p:cNvSpPr/>
          <p:nvPr/>
        </p:nvSpPr>
        <p:spPr>
          <a:xfrm>
            <a:off x="11081224"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9EB40D53-E9F7-FDA4-C641-EAEB6235A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8456" y="164700"/>
            <a:ext cx="3922561" cy="864000"/>
          </a:xfrm>
          <a:prstGeom prst="rect">
            <a:avLst/>
          </a:prstGeom>
        </p:spPr>
      </p:pic>
      <p:sp>
        <p:nvSpPr>
          <p:cNvPr id="8" name="Google Shape;182;p4">
            <a:extLst>
              <a:ext uri="{FF2B5EF4-FFF2-40B4-BE49-F238E27FC236}">
                <a16:creationId xmlns:a16="http://schemas.microsoft.com/office/drawing/2014/main" id="{BB631648-2781-4309-94A4-CBBA58004423}"/>
              </a:ext>
            </a:extLst>
          </p:cNvPr>
          <p:cNvSpPr txBox="1"/>
          <p:nvPr/>
        </p:nvSpPr>
        <p:spPr>
          <a:xfrm>
            <a:off x="7542272" y="2085614"/>
            <a:ext cx="9717000" cy="6201698"/>
          </a:xfrm>
          <a:prstGeom prst="rect">
            <a:avLst/>
          </a:prstGeom>
          <a:noFill/>
          <a:ln>
            <a:noFill/>
          </a:ln>
        </p:spPr>
        <p:txBody>
          <a:bodyPr spcFirstLastPara="1" wrap="square" lIns="0" tIns="0" rIns="0" bIns="0" anchor="t" anchorCtr="0">
            <a:spAutoFit/>
          </a:bodyPr>
          <a:lstStyle/>
          <a:p>
            <a:pPr marL="539749" marR="0" lvl="1" indent="-257174" algn="just" rtl="0">
              <a:lnSpc>
                <a:spcPct val="155022"/>
              </a:lnSpc>
              <a:spcBef>
                <a:spcPts val="0"/>
              </a:spcBef>
              <a:spcAft>
                <a:spcPts val="0"/>
              </a:spcAft>
              <a:buClr>
                <a:srgbClr val="000000"/>
              </a:buClr>
              <a:buSzPts val="2299"/>
              <a:buFont typeface="Arial"/>
              <a:buChar char="•"/>
            </a:pPr>
            <a:r>
              <a:rPr lang="es" sz="2000" b="1" i="0" u="none" strike="noStrike" cap="none" dirty="0">
                <a:solidFill>
                  <a:srgbClr val="000000"/>
                </a:solidFill>
                <a:latin typeface="Open Sans"/>
                <a:ea typeface="Open Sans"/>
                <a:cs typeface="Open Sans"/>
                <a:sym typeface="Open Sans"/>
              </a:rPr>
              <a:t>Calefacción: </a:t>
            </a:r>
            <a:r>
              <a:rPr lang="es" sz="2000" b="0" i="0" u="none" strike="noStrike" cap="none" dirty="0">
                <a:solidFill>
                  <a:srgbClr val="000000"/>
                </a:solidFill>
                <a:latin typeface="Open Sans"/>
                <a:ea typeface="Open Sans"/>
                <a:cs typeface="Open Sans"/>
                <a:sym typeface="Open Sans"/>
              </a:rPr>
              <a:t>durante los meses de invierno, los sistemas HVAC ofrecen calefacción. Los hornos, calderas, bombas de calor y calentadores eléctricos son aparatos de calefacción habituales. Para aumentar la temperatura interior, estos sistemas producen o transfieren calor.</a:t>
            </a:r>
            <a:endParaRPr sz="2000" dirty="0"/>
          </a:p>
          <a:p>
            <a:pPr marL="539749" marR="0" lvl="1" indent="-257174" algn="just" rtl="0">
              <a:lnSpc>
                <a:spcPct val="155022"/>
              </a:lnSpc>
              <a:spcBef>
                <a:spcPts val="0"/>
              </a:spcBef>
              <a:spcAft>
                <a:spcPts val="0"/>
              </a:spcAft>
              <a:buClr>
                <a:srgbClr val="000000"/>
              </a:buClr>
              <a:buSzPts val="2299"/>
              <a:buFont typeface="Arial"/>
              <a:buChar char="•"/>
            </a:pPr>
            <a:r>
              <a:rPr lang="es" sz="2000" b="1" i="0" u="none" strike="noStrike" cap="none" dirty="0">
                <a:solidFill>
                  <a:srgbClr val="000000"/>
                </a:solidFill>
                <a:latin typeface="Open Sans"/>
                <a:ea typeface="Open Sans"/>
                <a:cs typeface="Open Sans"/>
                <a:sym typeface="Open Sans"/>
              </a:rPr>
              <a:t>Ventilación: </a:t>
            </a:r>
            <a:r>
              <a:rPr lang="es" sz="2000" b="0" i="0" u="none" strike="noStrike" cap="none" dirty="0">
                <a:solidFill>
                  <a:srgbClr val="000000"/>
                </a:solidFill>
                <a:latin typeface="Open Sans"/>
                <a:ea typeface="Open Sans"/>
                <a:cs typeface="Open Sans"/>
                <a:sym typeface="Open Sans"/>
              </a:rPr>
              <a:t>es el proceso de llevar aire fresco a los espacios interiores y eliminar de ellos el aire viciado. Ayuda en el control de fragancias, eliminación de polvo, regulación de la humedad y suministro de oxígeno. Como sistemas de ventilación se pueden utilizar ventiladores, conductos de aire e intercambiadores de aire.</a:t>
            </a:r>
            <a:endParaRPr sz="2000" dirty="0"/>
          </a:p>
          <a:p>
            <a:pPr marL="539749" marR="0" lvl="1" indent="-257174" algn="just" rtl="0">
              <a:lnSpc>
                <a:spcPct val="155022"/>
              </a:lnSpc>
              <a:spcBef>
                <a:spcPts val="0"/>
              </a:spcBef>
              <a:spcAft>
                <a:spcPts val="0"/>
              </a:spcAft>
              <a:buClr>
                <a:srgbClr val="000000"/>
              </a:buClr>
              <a:buSzPts val="2299"/>
              <a:buFont typeface="Arial"/>
              <a:buChar char="•"/>
            </a:pPr>
            <a:r>
              <a:rPr lang="es" sz="2000" b="1" i="0" u="none" strike="noStrike" cap="none" dirty="0">
                <a:solidFill>
                  <a:srgbClr val="000000"/>
                </a:solidFill>
                <a:latin typeface="Open Sans"/>
                <a:ea typeface="Open Sans"/>
                <a:cs typeface="Open Sans"/>
                <a:sym typeface="Open Sans"/>
              </a:rPr>
              <a:t>Climatización </a:t>
            </a:r>
            <a:r>
              <a:rPr lang="es" sz="2000" b="0" i="0" u="none" strike="noStrike" cap="none" dirty="0">
                <a:solidFill>
                  <a:srgbClr val="000000"/>
                </a:solidFill>
                <a:latin typeface="Open Sans"/>
                <a:ea typeface="Open Sans"/>
                <a:cs typeface="Open Sans"/>
                <a:sym typeface="Open Sans"/>
              </a:rPr>
              <a:t>: al proceso de enfriar y deshidratar el aire interior se le conoce como aire acondicionado. Normalmente, para lograr esto se utilizan ciclos de refrigeración que implican compresión y expansión de gases llamados refrigerantes. Las unidades de aire acondicionado centrales, los sistemas divididos, las unidades de ventana y los aires acondicionados portátiles son algunos tipos de sistemas de aire acondicionado.</a:t>
            </a:r>
            <a:endParaRPr sz="2000" dirty="0"/>
          </a:p>
        </p:txBody>
      </p:sp>
      <p:pic>
        <p:nvPicPr>
          <p:cNvPr id="9" name="Obrázok 8">
            <a:extLst>
              <a:ext uri="{FF2B5EF4-FFF2-40B4-BE49-F238E27FC236}">
                <a16:creationId xmlns:a16="http://schemas.microsoft.com/office/drawing/2014/main" id="{8E81D17E-B13C-3245-16FC-7C9815BFF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216903"/>
            <a:ext cx="3576827" cy="750401"/>
          </a:xfrm>
          <a:prstGeom prst="rect">
            <a:avLst/>
          </a:prstGeom>
        </p:spPr>
      </p:pic>
    </p:spTree>
    <p:extLst>
      <p:ext uri="{BB962C8B-B14F-4D97-AF65-F5344CB8AC3E}">
        <p14:creationId xmlns:p14="http://schemas.microsoft.com/office/powerpoint/2010/main" val="115274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1E8F3679-0876-193B-1DED-A1FE2065D320}"/>
              </a:ext>
            </a:extLst>
          </p:cNvPr>
          <p:cNvGrpSpPr/>
          <p:nvPr/>
        </p:nvGrpSpPr>
        <p:grpSpPr>
          <a:xfrm>
            <a:off x="0" y="105267"/>
            <a:ext cx="12112763" cy="1196718"/>
            <a:chOff x="0" y="0"/>
            <a:chExt cx="3737049" cy="406438"/>
          </a:xfrm>
          <a:solidFill>
            <a:srgbClr val="CC5B60"/>
          </a:solidFill>
        </p:grpSpPr>
        <p:sp>
          <p:nvSpPr>
            <p:cNvPr id="23" name="Freeform 12">
              <a:extLst>
                <a:ext uri="{FF2B5EF4-FFF2-40B4-BE49-F238E27FC236}">
                  <a16:creationId xmlns:a16="http://schemas.microsoft.com/office/drawing/2014/main" id="{98CEBEFF-E0A0-B6B2-2E44-80929E58201E}"/>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4" name="TextBox 13">
              <a:extLst>
                <a:ext uri="{FF2B5EF4-FFF2-40B4-BE49-F238E27FC236}">
                  <a16:creationId xmlns:a16="http://schemas.microsoft.com/office/drawing/2014/main" id="{333F7147-DA54-79CF-0C9B-0BDB621607EE}"/>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767518"/>
          </a:xfrm>
          <a:prstGeom prst="rect">
            <a:avLst/>
          </a:prstGeom>
        </p:spPr>
        <p:txBody>
          <a:bodyPr lIns="0" tIns="0" rIns="0" bIns="0" rtlCol="0" anchor="t">
            <a:spAutoFit/>
          </a:bodyPr>
          <a:lstStyle/>
          <a:p>
            <a:pPr algn="l">
              <a:lnSpc>
                <a:spcPts val="6299"/>
              </a:lnSpc>
            </a:pPr>
            <a:r>
              <a:rPr lang="en-US" sz="4500" spc="89">
                <a:solidFill>
                  <a:srgbClr val="FFFFFF"/>
                </a:solidFill>
                <a:latin typeface="Poppins Bold"/>
              </a:rPr>
              <a:t>Funcionamiento de HVAC</a:t>
            </a:r>
            <a:endParaRPr lang="en-US" sz="4500" spc="89" dirty="0">
              <a:solidFill>
                <a:srgbClr val="FFFFFF"/>
              </a:solidFill>
              <a:latin typeface="Poppins Bold"/>
            </a:endParaRPr>
          </a:p>
        </p:txBody>
      </p:sp>
      <p:sp>
        <p:nvSpPr>
          <p:cNvPr id="11" name="Freeform 21">
            <a:extLst>
              <a:ext uri="{FF2B5EF4-FFF2-40B4-BE49-F238E27FC236}">
                <a16:creationId xmlns:a16="http://schemas.microsoft.com/office/drawing/2014/main" id="{CBB5C48B-ADFD-8CD3-7824-2600276AB9EE}"/>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AAEB6E17-E3C9-CDB3-D3A3-163E68441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13" name="Google Shape;223;p5">
            <a:extLst>
              <a:ext uri="{FF2B5EF4-FFF2-40B4-BE49-F238E27FC236}">
                <a16:creationId xmlns:a16="http://schemas.microsoft.com/office/drawing/2014/main" id="{2ACCABC6-F74B-59D0-DFE2-18DA6C5A9254}"/>
              </a:ext>
            </a:extLst>
          </p:cNvPr>
          <p:cNvSpPr txBox="1"/>
          <p:nvPr/>
        </p:nvSpPr>
        <p:spPr>
          <a:xfrm>
            <a:off x="825688" y="1562100"/>
            <a:ext cx="4890300" cy="8186857"/>
          </a:xfrm>
          <a:prstGeom prst="rect">
            <a:avLst/>
          </a:prstGeom>
          <a:noFill/>
          <a:ln>
            <a:noFill/>
          </a:ln>
        </p:spPr>
        <p:txBody>
          <a:bodyPr spcFirstLastPara="1" wrap="square" lIns="0" tIns="0" rIns="0" bIns="0" anchor="t" anchorCtr="0">
            <a:spAutoFit/>
          </a:bodyPr>
          <a:lstStyle/>
          <a:p>
            <a:pPr marL="539749" marR="0" lvl="1" indent="-250888" algn="just" rtl="0">
              <a:lnSpc>
                <a:spcPct val="140016"/>
              </a:lnSpc>
              <a:spcBef>
                <a:spcPts val="0"/>
              </a:spcBef>
              <a:spcAft>
                <a:spcPts val="0"/>
              </a:spcAft>
              <a:buClr>
                <a:srgbClr val="000000"/>
              </a:buClr>
              <a:buSzPts val="2200"/>
              <a:buFont typeface="Arial"/>
              <a:buChar char="•"/>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Calefacción: </a:t>
            </a: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 sistema HVAC puede incluir un horno, una caldera, una bomba de calor o calentadores eléctricos para proporcionar calefacción. El calor es generado por la fuente de calefacción y luego el equipo de tratamiento de aire lo dispersa por la habitación.</a:t>
            </a:r>
            <a:endParaRPr sz="2000" dirty="0">
              <a:solidFill>
                <a:schemeClr val="bg1"/>
              </a:solidFill>
              <a:latin typeface="Poppins" panose="00000500000000000000" pitchFamily="2" charset="-18"/>
              <a:cs typeface="Poppins" panose="00000500000000000000" pitchFamily="2" charset="-18"/>
            </a:endParaRPr>
          </a:p>
          <a:p>
            <a:pPr marL="539749" marR="0" lvl="1" indent="-250888" algn="just" rtl="0">
              <a:lnSpc>
                <a:spcPct val="140016"/>
              </a:lnSpc>
              <a:spcBef>
                <a:spcPts val="0"/>
              </a:spcBef>
              <a:spcAft>
                <a:spcPts val="0"/>
              </a:spcAft>
              <a:buClr>
                <a:srgbClr val="000000"/>
              </a:buClr>
              <a:buSzPts val="2200"/>
              <a:buFont typeface="Arial"/>
              <a:buChar char="•"/>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Distribución de aire: </a:t>
            </a: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 aire acondicionado (ya sea calentado o enfriado) se bombea a la unidad de tratamiento de aire y se fuerza a través del sistema de conductos. Para proporcionar una circulación y temperatura uniformes en todo el edificio, los conductos transfieren el aire a varias habitaciones o zonas.</a:t>
            </a:r>
            <a:endParaRPr sz="2000" dirty="0">
              <a:solidFill>
                <a:schemeClr val="bg1"/>
              </a:solidFill>
              <a:latin typeface="Poppins" panose="00000500000000000000" pitchFamily="2" charset="-18"/>
              <a:cs typeface="Poppins" panose="00000500000000000000" pitchFamily="2" charset="-18"/>
            </a:endParaRPr>
          </a:p>
        </p:txBody>
      </p:sp>
      <p:sp>
        <p:nvSpPr>
          <p:cNvPr id="14" name="Google Shape;224;p5">
            <a:extLst>
              <a:ext uri="{FF2B5EF4-FFF2-40B4-BE49-F238E27FC236}">
                <a16:creationId xmlns:a16="http://schemas.microsoft.com/office/drawing/2014/main" id="{6161FF68-A66C-D5E1-6FC9-08B63F42A0A5}"/>
              </a:ext>
            </a:extLst>
          </p:cNvPr>
          <p:cNvSpPr txBox="1"/>
          <p:nvPr/>
        </p:nvSpPr>
        <p:spPr>
          <a:xfrm>
            <a:off x="6434302" y="1578727"/>
            <a:ext cx="5243700" cy="7325082"/>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Filtración de aire: </a:t>
            </a: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para eliminar el polvo, las alergias y otras partículas en el aire, se colocan filtros de aire en el sistema HVAC. La captura de contaminantes antes de que el aire recircule dentro del edificio ayuda a preservar la calidad del aire interior. La gestión de los niveles de humedad interior se puede realizar agregando dispositivos humidificadores o deshumidificadores a los sistemas HVAC. En ambientes secos, los humidificadores aportan humedad al aire y, en ambientes húmedos, los deshumidificadores eliminan el exceso de humedad.</a:t>
            </a:r>
            <a:endParaRPr sz="2000" dirty="0">
              <a:solidFill>
                <a:schemeClr val="bg1"/>
              </a:solidFill>
              <a:latin typeface="Poppins" panose="00000500000000000000" pitchFamily="2" charset="-18"/>
              <a:cs typeface="Poppins" panose="00000500000000000000" pitchFamily="2" charset="-18"/>
            </a:endParaRPr>
          </a:p>
        </p:txBody>
      </p:sp>
      <p:sp>
        <p:nvSpPr>
          <p:cNvPr id="15" name="Google Shape;225;p5">
            <a:extLst>
              <a:ext uri="{FF2B5EF4-FFF2-40B4-BE49-F238E27FC236}">
                <a16:creationId xmlns:a16="http://schemas.microsoft.com/office/drawing/2014/main" id="{235EEB41-8097-4F6B-CE17-4D70E755B40E}"/>
              </a:ext>
            </a:extLst>
          </p:cNvPr>
          <p:cNvSpPr txBox="1"/>
          <p:nvPr/>
        </p:nvSpPr>
        <p:spPr>
          <a:xfrm>
            <a:off x="12218612" y="1562100"/>
            <a:ext cx="5243700" cy="6570838"/>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Sistemas de escape: </a:t>
            </a: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sistemas HVAC pueden incluir sistemas de escape en ciertas habitaciones, como cocinas y baños, que eliminan el aire viciado, los olores y la humedad al exterior.</a:t>
            </a:r>
            <a:endParaRPr sz="2000" dirty="0">
              <a:solidFill>
                <a:schemeClr val="bg1"/>
              </a:solidFill>
              <a:latin typeface="Poppins" panose="00000500000000000000" pitchFamily="2" charset="-18"/>
              <a:cs typeface="Poppins" panose="00000500000000000000" pitchFamily="2" charset="-18"/>
            </a:endParaRPr>
          </a:p>
          <a:p>
            <a:pPr marL="539748"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Controles y sensores: para controlar la temperatura, la humedad y el flujo de aire, el sistema HVAC suele contar con controles, sensores y programación. Estos componentes mantienen una estrecha vigilancia sobre el entorno y modifican el funcionamiento del sistema.</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499" b="0" i="0" u="none" strike="noStrike" cap="none" dirty="0">
              <a:solidFill>
                <a:schemeClr val="bg1"/>
              </a:solidFill>
              <a:latin typeface="Open Sans"/>
              <a:ea typeface="Open Sans"/>
              <a:cs typeface="Open Sans"/>
              <a:sym typeface="Open Sans"/>
            </a:endParaRPr>
          </a:p>
        </p:txBody>
      </p:sp>
      <p:pic>
        <p:nvPicPr>
          <p:cNvPr id="17" name="Obrázok 16">
            <a:extLst>
              <a:ext uri="{FF2B5EF4-FFF2-40B4-BE49-F238E27FC236}">
                <a16:creationId xmlns:a16="http://schemas.microsoft.com/office/drawing/2014/main" id="{AD77842A-F9E3-506B-288E-0B4A5188A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84287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6679" cy="102870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11" name="TextBox 11"/>
          <p:cNvSpPr txBox="1"/>
          <p:nvPr/>
        </p:nvSpPr>
        <p:spPr>
          <a:xfrm>
            <a:off x="540935" y="653105"/>
            <a:ext cx="5622992" cy="767518"/>
          </a:xfrm>
          <a:prstGeom prst="rect">
            <a:avLst/>
          </a:prstGeom>
        </p:spPr>
        <p:txBody>
          <a:bodyPr lIns="0" tIns="0" rIns="0" bIns="0" rtlCol="0" anchor="t">
            <a:spAutoFit/>
          </a:bodyPr>
          <a:lstStyle/>
          <a:p>
            <a:pPr algn="l">
              <a:lnSpc>
                <a:spcPts val="6299"/>
              </a:lnSpc>
            </a:pPr>
            <a:r>
              <a:rPr lang="sk-SK" sz="4500" spc="89">
                <a:solidFill>
                  <a:schemeClr val="bg1"/>
                </a:solidFill>
                <a:latin typeface="Poppins Bold"/>
              </a:rPr>
              <a:t>Historia de HVAC</a:t>
            </a:r>
            <a:endParaRPr lang="sk-SK" sz="4500" spc="89" dirty="0">
              <a:solidFill>
                <a:schemeClr val="bg1"/>
              </a:solidFill>
              <a:latin typeface="Poppins Bold"/>
            </a:endParaRPr>
          </a:p>
        </p:txBody>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6" name="Freeform 21">
            <a:extLst>
              <a:ext uri="{FF2B5EF4-FFF2-40B4-BE49-F238E27FC236}">
                <a16:creationId xmlns:a16="http://schemas.microsoft.com/office/drawing/2014/main" id="{E957FF12-CD60-6129-DB07-153FF7FD8CFF}"/>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4976E8B9-2007-5523-E385-0E4A459AD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Google Shape;240;p6">
            <a:extLst>
              <a:ext uri="{FF2B5EF4-FFF2-40B4-BE49-F238E27FC236}">
                <a16:creationId xmlns:a16="http://schemas.microsoft.com/office/drawing/2014/main" id="{A883764A-8162-C0E0-10D9-7512DB9CDCDF}"/>
              </a:ext>
            </a:extLst>
          </p:cNvPr>
          <p:cNvSpPr txBox="1"/>
          <p:nvPr/>
        </p:nvSpPr>
        <p:spPr>
          <a:xfrm>
            <a:off x="1872681" y="2098238"/>
            <a:ext cx="14588688"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Civilizaciones antiguas: ¡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los pueblos antiguos no eran ajenos al control de la temperatura! Los egipcios utilizaron el enfriamiento por evaporación, mientras que los romanos construyeron hipocaustos: pisos elevados por los que circulaba aire caliente por debajo.</a:t>
            </a:r>
            <a:endParaRPr sz="2000" dirty="0">
              <a:latin typeface="Poppins" panose="00000500000000000000" pitchFamily="2" charset="-18"/>
              <a:cs typeface="Poppins" panose="00000500000000000000" pitchFamily="2" charset="-18"/>
            </a:endParaRPr>
          </a:p>
        </p:txBody>
      </p:sp>
      <p:sp>
        <p:nvSpPr>
          <p:cNvPr id="10" name="Google Shape;244;p6">
            <a:extLst>
              <a:ext uri="{FF2B5EF4-FFF2-40B4-BE49-F238E27FC236}">
                <a16:creationId xmlns:a16="http://schemas.microsoft.com/office/drawing/2014/main" id="{D9179263-5ACC-45A6-BA74-C8CF6EAE3C22}"/>
              </a:ext>
            </a:extLst>
          </p:cNvPr>
          <p:cNvSpPr txBox="1"/>
          <p:nvPr/>
        </p:nvSpPr>
        <p:spPr>
          <a:xfrm>
            <a:off x="1849821" y="3924300"/>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Siglo XVIII: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revolución industrial trajo sistemas de calefacción y ventilación con calderas de vapor y radiadores/tuberías para la distribución del calor.</a:t>
            </a:r>
            <a:endParaRPr sz="2000" dirty="0">
              <a:latin typeface="Poppins" panose="00000500000000000000" pitchFamily="2" charset="-18"/>
              <a:cs typeface="Poppins" panose="00000500000000000000" pitchFamily="2" charset="-18"/>
            </a:endParaRPr>
          </a:p>
        </p:txBody>
      </p:sp>
      <p:sp>
        <p:nvSpPr>
          <p:cNvPr id="13" name="Google Shape;248;p6">
            <a:extLst>
              <a:ext uri="{FF2B5EF4-FFF2-40B4-BE49-F238E27FC236}">
                <a16:creationId xmlns:a16="http://schemas.microsoft.com/office/drawing/2014/main" id="{29AB4ABE-4EC4-2D0C-36BA-BE57B6AF95CE}"/>
              </a:ext>
            </a:extLst>
          </p:cNvPr>
          <p:cNvSpPr txBox="1"/>
          <p:nvPr/>
        </p:nvSpPr>
        <p:spPr>
          <a:xfrm>
            <a:off x="1872681" y="5298638"/>
            <a:ext cx="15546639"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Siglo XIX: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calefacción y la ventilación siguieron mejorando. Los termostatos (inventados en 1830) permitían un control preciso de la temperatura y, a finales del siglo XIX, los grandes edificios tenían calefacción central con hornos de gas o carbón.</a:t>
            </a:r>
            <a:endParaRPr sz="2000" dirty="0">
              <a:latin typeface="Poppins" panose="00000500000000000000" pitchFamily="2" charset="-18"/>
              <a:cs typeface="Poppins" panose="00000500000000000000" pitchFamily="2" charset="-18"/>
            </a:endParaRPr>
          </a:p>
        </p:txBody>
      </p:sp>
      <p:sp>
        <p:nvSpPr>
          <p:cNvPr id="15" name="Google Shape;252;p6">
            <a:extLst>
              <a:ext uri="{FF2B5EF4-FFF2-40B4-BE49-F238E27FC236}">
                <a16:creationId xmlns:a16="http://schemas.microsoft.com/office/drawing/2014/main" id="{6705575C-E150-F045-A675-7614F830D8F9}"/>
              </a:ext>
            </a:extLst>
          </p:cNvPr>
          <p:cNvSpPr txBox="1"/>
          <p:nvPr/>
        </p:nvSpPr>
        <p:spPr>
          <a:xfrm>
            <a:off x="1918401" y="7051238"/>
            <a:ext cx="14611547"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Siglo XX: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calefacción eléctrica y de aire forzado se hizo popular para un mejor control y eficiencia. Además, en 1902 Willis Carrier inventó el primer aire acondicionado moderno (originalmente para controlar la humedad en la impresión), un gran salto en la tecnología de refrigeración.</a:t>
            </a:r>
            <a:endParaRPr sz="2000" dirty="0">
              <a:latin typeface="Poppins" panose="00000500000000000000" pitchFamily="2" charset="-18"/>
              <a:cs typeface="Poppins" panose="00000500000000000000" pitchFamily="2" charset="-18"/>
            </a:endParaRPr>
          </a:p>
        </p:txBody>
      </p:sp>
      <p:sp>
        <p:nvSpPr>
          <p:cNvPr id="17" name="Google Shape;256;p6">
            <a:extLst>
              <a:ext uri="{FF2B5EF4-FFF2-40B4-BE49-F238E27FC236}">
                <a16:creationId xmlns:a16="http://schemas.microsoft.com/office/drawing/2014/main" id="{3FD8352C-ECC5-57B7-9544-031F3D77A562}"/>
              </a:ext>
            </a:extLst>
          </p:cNvPr>
          <p:cNvSpPr txBox="1"/>
          <p:nvPr/>
        </p:nvSpPr>
        <p:spPr>
          <a:xfrm>
            <a:off x="1895541" y="8777526"/>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Después de la Segunda Guerra Mundial: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después de la Segunda Guerra Mundial, el aire acondicionado se convirtió en un elemento doméstico. Las unidades se redujeron, los precios bajaron y la instalación se disparó.</a:t>
            </a:r>
            <a:endParaRPr sz="2000" dirty="0">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1BEFC762-55AB-9857-9BF3-A8EEF4358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314958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48E2068D-24EC-3871-A7E8-DB3E2DF5C27A}"/>
              </a:ext>
            </a:extLst>
          </p:cNvPr>
          <p:cNvGrpSpPr/>
          <p:nvPr/>
        </p:nvGrpSpPr>
        <p:grpSpPr>
          <a:xfrm>
            <a:off x="0" y="105267"/>
            <a:ext cx="12112763" cy="1196718"/>
            <a:chOff x="0" y="0"/>
            <a:chExt cx="3737049" cy="406438"/>
          </a:xfrm>
          <a:solidFill>
            <a:srgbClr val="CC5B60"/>
          </a:solidFill>
        </p:grpSpPr>
        <p:sp>
          <p:nvSpPr>
            <p:cNvPr id="25" name="Freeform 12">
              <a:extLst>
                <a:ext uri="{FF2B5EF4-FFF2-40B4-BE49-F238E27FC236}">
                  <a16:creationId xmlns:a16="http://schemas.microsoft.com/office/drawing/2014/main" id="{ED69B0AE-6ADD-4B60-14DA-8E94258CB654}"/>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6" name="TextBox 13">
              <a:extLst>
                <a:ext uri="{FF2B5EF4-FFF2-40B4-BE49-F238E27FC236}">
                  <a16:creationId xmlns:a16="http://schemas.microsoft.com/office/drawing/2014/main" id="{8CD88F76-AD9E-D4E8-7BE8-A6234627DCA6}"/>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2" y="1718135"/>
            <a:ext cx="5794237"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767518"/>
          </a:xfrm>
          <a:prstGeom prst="rect">
            <a:avLst/>
          </a:prstGeom>
        </p:spPr>
        <p:txBody>
          <a:bodyPr lIns="0" tIns="0" rIns="0" bIns="0" rtlCol="0" anchor="t">
            <a:spAutoFit/>
          </a:bodyPr>
          <a:lstStyle/>
          <a:p>
            <a:pPr algn="l">
              <a:lnSpc>
                <a:spcPts val="6299"/>
              </a:lnSpc>
            </a:pPr>
            <a:r>
              <a:rPr lang="en-US" sz="4500" spc="89">
                <a:solidFill>
                  <a:srgbClr val="FFFFFF"/>
                </a:solidFill>
                <a:latin typeface="Poppins Bold"/>
              </a:rPr>
              <a:t>Aplicaciones de HVAC</a:t>
            </a:r>
            <a:endParaRPr lang="en-US" sz="4500" spc="89" dirty="0">
              <a:solidFill>
                <a:srgbClr val="FFFFFF"/>
              </a:solidFill>
              <a:latin typeface="Poppins Bold"/>
            </a:endParaRPr>
          </a:p>
        </p:txBody>
      </p:sp>
      <p:sp>
        <p:nvSpPr>
          <p:cNvPr id="11" name="Freeform 21">
            <a:extLst>
              <a:ext uri="{FF2B5EF4-FFF2-40B4-BE49-F238E27FC236}">
                <a16:creationId xmlns:a16="http://schemas.microsoft.com/office/drawing/2014/main" id="{9A900AEC-9802-A6A2-F731-FEC4E2711F69}"/>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2" name="Obrázok 11">
            <a:extLst>
              <a:ext uri="{FF2B5EF4-FFF2-40B4-BE49-F238E27FC236}">
                <a16:creationId xmlns:a16="http://schemas.microsoft.com/office/drawing/2014/main" id="{79C09080-7507-9D65-0A8F-B2BCA79E5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13" name="Google Shape;276;p7">
            <a:extLst>
              <a:ext uri="{FF2B5EF4-FFF2-40B4-BE49-F238E27FC236}">
                <a16:creationId xmlns:a16="http://schemas.microsoft.com/office/drawing/2014/main" id="{A99B5F77-BF0E-C623-E1B8-BD9C6780D133}"/>
              </a:ext>
            </a:extLst>
          </p:cNvPr>
          <p:cNvSpPr txBox="1"/>
          <p:nvPr/>
        </p:nvSpPr>
        <p:spPr>
          <a:xfrm>
            <a:off x="945206" y="1592033"/>
            <a:ext cx="4890300" cy="7325082"/>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Edificios residenciales: para proporcionar comodidad en materia de calefacción y refrigeración, se utilizan frecuentemente sistemas en casas y apartamentos.</a:t>
            </a:r>
            <a:endParaRPr sz="2000" dirty="0">
              <a:solidFill>
                <a:schemeClr val="bg1"/>
              </a:solidFill>
              <a:latin typeface="Poppins" panose="00000500000000000000" pitchFamily="2" charset="-18"/>
              <a:cs typeface="Poppins" panose="00000500000000000000" pitchFamily="2" charset="-18"/>
            </a:endParaRPr>
          </a:p>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Edificios comerciales: en estructuras comerciales como oficinas, tiendas minoristas, restaurantes y hoteles, los sistemas son importantes.</a:t>
            </a:r>
            <a:endParaRPr sz="2000" dirty="0">
              <a:solidFill>
                <a:schemeClr val="bg1"/>
              </a:solidFill>
              <a:latin typeface="Poppins" panose="00000500000000000000" pitchFamily="2" charset="-18"/>
              <a:cs typeface="Poppins" panose="00000500000000000000" pitchFamily="2" charset="-18"/>
            </a:endParaRPr>
          </a:p>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Instalaciones industriales: los edificios industriales, almacenes y plantas industriales necesitan con frecuencia una gestión especializada de la temperatura y la humedad.</a:t>
            </a:r>
            <a:endParaRPr sz="2000" dirty="0">
              <a:solidFill>
                <a:schemeClr val="bg1"/>
              </a:solidFill>
              <a:latin typeface="Poppins" panose="00000500000000000000" pitchFamily="2" charset="-18"/>
              <a:cs typeface="Poppins" panose="00000500000000000000" pitchFamily="2" charset="-18"/>
            </a:endParaRPr>
          </a:p>
        </p:txBody>
      </p:sp>
      <p:sp>
        <p:nvSpPr>
          <p:cNvPr id="14" name="Google Shape;277;p7">
            <a:extLst>
              <a:ext uri="{FF2B5EF4-FFF2-40B4-BE49-F238E27FC236}">
                <a16:creationId xmlns:a16="http://schemas.microsoft.com/office/drawing/2014/main" id="{109B74A4-0042-F94D-EFAC-C039B431F5A1}"/>
              </a:ext>
            </a:extLst>
          </p:cNvPr>
          <p:cNvSpPr txBox="1"/>
          <p:nvPr/>
        </p:nvSpPr>
        <p:spPr>
          <a:xfrm>
            <a:off x="6503120" y="1592033"/>
            <a:ext cx="5243700" cy="7325082"/>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Instituciones educativas: los sistemas HVAC son cruciales para mantener la comodidad de las aulas y áreas comunes para instructores, alumnos y personal en escuelas, colegios y universidades.</a:t>
            </a:r>
            <a:endParaRPr sz="2000" dirty="0">
              <a:solidFill>
                <a:schemeClr val="bg1"/>
              </a:solidFill>
              <a:latin typeface="Poppins" panose="00000500000000000000" pitchFamily="2" charset="-18"/>
              <a:cs typeface="Poppins" panose="00000500000000000000" pitchFamily="2" charset="-18"/>
            </a:endParaRPr>
          </a:p>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hospitales utilizan sistemas HVAC para controlar la temperatura, la humedad y la calidad del aire. Esto mantiene a los pacientes cómodos, evita la propagación de gérmenes y mantiene esterilizados los quirófanos y los laboratorios.</a:t>
            </a:r>
            <a:endParaRPr sz="2000" dirty="0">
              <a:solidFill>
                <a:schemeClr val="bg1"/>
              </a:solidFill>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centros de datos dependen de una refrigeración HVAC precisa para eliminar el calor y mantener el equipo funcionando sin problemas.</a:t>
            </a:r>
            <a:endParaRPr sz="2000" dirty="0">
              <a:solidFill>
                <a:schemeClr val="bg1"/>
              </a:solidFill>
              <a:latin typeface="Poppins" panose="00000500000000000000" pitchFamily="2" charset="-18"/>
              <a:cs typeface="Poppins" panose="00000500000000000000" pitchFamily="2" charset="-18"/>
            </a:endParaRPr>
          </a:p>
        </p:txBody>
      </p:sp>
      <p:sp>
        <p:nvSpPr>
          <p:cNvPr id="15" name="Google Shape;278;p7">
            <a:extLst>
              <a:ext uri="{FF2B5EF4-FFF2-40B4-BE49-F238E27FC236}">
                <a16:creationId xmlns:a16="http://schemas.microsoft.com/office/drawing/2014/main" id="{FD330AB4-4B73-B688-D727-45A7454AA8E8}"/>
              </a:ext>
            </a:extLst>
          </p:cNvPr>
          <p:cNvSpPr txBox="1"/>
          <p:nvPr/>
        </p:nvSpPr>
        <p:spPr>
          <a:xfrm>
            <a:off x="12197019" y="1631156"/>
            <a:ext cx="5243700" cy="8617744"/>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Laboratorios e instalaciones de investigación: para respaldar la investigación científica, los equipos y la integridad de las muestras, los sistemas HVAC ofrecen un control climático preciso.</a:t>
            </a:r>
            <a:endParaRPr sz="2000" dirty="0">
              <a:solidFill>
                <a:schemeClr val="bg1"/>
              </a:solidFill>
              <a:latin typeface="Poppins" panose="00000500000000000000" pitchFamily="2" charset="-18"/>
              <a:cs typeface="Poppins" panose="00000500000000000000" pitchFamily="2" charset="-18"/>
            </a:endParaRPr>
          </a:p>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Industria hotelera: los sistemas HVAC se utilizan en hoteles, complejos turísticos y otros tipos de instalaciones hoteleras para crear habitaciones, áreas comunes y lugares para comer agradables.</a:t>
            </a:r>
            <a:endParaRPr sz="2000" dirty="0">
              <a:solidFill>
                <a:schemeClr val="bg1"/>
              </a:solidFill>
              <a:latin typeface="Poppins" panose="00000500000000000000" pitchFamily="2" charset="-18"/>
              <a:cs typeface="Poppins" panose="00000500000000000000" pitchFamily="2" charset="-18"/>
            </a:endParaRPr>
          </a:p>
          <a:p>
            <a:pPr marL="539749" marR="0" lvl="1" indent="-250888" algn="l" rtl="0">
              <a:lnSpc>
                <a:spcPct val="140016"/>
              </a:lnSpc>
              <a:spcBef>
                <a:spcPts val="0"/>
              </a:spcBef>
              <a:spcAft>
                <a:spcPts val="0"/>
              </a:spcAft>
              <a:buClr>
                <a:srgbClr val="000000"/>
              </a:buClr>
              <a:buSzPts val="22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trenes, autobuses y otros viajes mantienen a los pasajeros cómodos con sistemas HVAC para control de temperatura y aire fresco.</a:t>
            </a:r>
            <a:endParaRPr sz="2000" dirty="0">
              <a:solidFill>
                <a:schemeClr val="bg1"/>
              </a:solidFill>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Los recintos deportivos cubiertos utilizan HVAC para mantener a los atletas y al público frescos y cómodos.</a:t>
            </a:r>
            <a:endParaRPr sz="2000" dirty="0">
              <a:solidFill>
                <a:schemeClr val="bg1"/>
              </a:solidFill>
              <a:latin typeface="Poppins" panose="00000500000000000000" pitchFamily="2" charset="-18"/>
              <a:cs typeface="Poppins" panose="00000500000000000000" pitchFamily="2" charset="-18"/>
            </a:endParaRPr>
          </a:p>
        </p:txBody>
      </p:sp>
      <p:pic>
        <p:nvPicPr>
          <p:cNvPr id="17" name="Obrázok 16">
            <a:extLst>
              <a:ext uri="{FF2B5EF4-FFF2-40B4-BE49-F238E27FC236}">
                <a16:creationId xmlns:a16="http://schemas.microsoft.com/office/drawing/2014/main" id="{BB73DEFF-4C64-AF0B-3A9B-A079AA84C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74469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795C440-44B3-4E26-D9D0-C2684F6F0CD7}"/>
              </a:ext>
            </a:extLst>
          </p:cNvPr>
          <p:cNvGrpSpPr/>
          <p:nvPr/>
        </p:nvGrpSpPr>
        <p:grpSpPr>
          <a:xfrm>
            <a:off x="0" y="144554"/>
            <a:ext cx="12192000" cy="10172700"/>
            <a:chOff x="0" y="0"/>
            <a:chExt cx="3737049" cy="2709333"/>
          </a:xfrm>
          <a:solidFill>
            <a:srgbClr val="CC5B60"/>
          </a:solidFill>
        </p:grpSpPr>
        <p:sp>
          <p:nvSpPr>
            <p:cNvPr id="16" name="Freeform 3">
              <a:extLst>
                <a:ext uri="{FF2B5EF4-FFF2-40B4-BE49-F238E27FC236}">
                  <a16:creationId xmlns:a16="http://schemas.microsoft.com/office/drawing/2014/main" id="{05DBFC26-2528-282D-3F97-F3C1443B48BF}"/>
                </a:ext>
              </a:extLst>
            </p:cNvPr>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17" name="TextBox 4">
              <a:extLst>
                <a:ext uri="{FF2B5EF4-FFF2-40B4-BE49-F238E27FC236}">
                  <a16:creationId xmlns:a16="http://schemas.microsoft.com/office/drawing/2014/main" id="{6F062555-1E9E-F42F-5BDD-0E97BE03AAA1}"/>
                </a:ext>
              </a:extLst>
            </p:cNvPr>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18963"/>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7284466" cy="1609725"/>
          </a:xfrm>
          <a:prstGeom prst="rect">
            <a:avLst/>
          </a:prstGeom>
        </p:spPr>
        <p:txBody>
          <a:bodyPr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0" name="TextBox 10"/>
          <p:cNvSpPr txBox="1"/>
          <p:nvPr/>
        </p:nvSpPr>
        <p:spPr>
          <a:xfrm rot="16200000">
            <a:off x="901335" y="5814473"/>
            <a:ext cx="3027919" cy="868186"/>
          </a:xfrm>
          <a:prstGeom prst="rect">
            <a:avLst/>
          </a:prstGeom>
        </p:spPr>
        <p:txBody>
          <a:bodyPr wrap="square" lIns="0" tIns="0" rIns="0" bIns="0" rtlCol="0" anchor="t">
            <a:spAutoFit/>
          </a:bodyPr>
          <a:lstStyle/>
          <a:p>
            <a:pPr algn="ctr">
              <a:lnSpc>
                <a:spcPts val="3499"/>
              </a:lnSpc>
            </a:pPr>
            <a:r>
              <a:rPr lang="sk-SK" sz="2499" dirty="0" err="1">
                <a:solidFill>
                  <a:schemeClr val="bg1"/>
                </a:solidFill>
                <a:latin typeface="Open Sans 2 Bold"/>
              </a:rPr>
              <a:t>Aire</a:t>
            </a:r>
            <a:endParaRPr lang="sk-SK" sz="2499" dirty="0">
              <a:solidFill>
                <a:schemeClr val="bg1"/>
              </a:solidFill>
              <a:latin typeface="Open Sans 2 Bold"/>
            </a:endParaRPr>
          </a:p>
          <a:p>
            <a:pPr algn="ctr">
              <a:lnSpc>
                <a:spcPts val="3499"/>
              </a:lnSpc>
            </a:pPr>
            <a:r>
              <a:rPr lang="sk-SK" sz="2499" dirty="0" err="1">
                <a:solidFill>
                  <a:schemeClr val="bg1"/>
                </a:solidFill>
                <a:latin typeface="Open Sans 2 Bold"/>
              </a:rPr>
              <a:t>Sistema</a:t>
            </a:r>
            <a:r>
              <a:rPr lang="sk-SK" sz="2499" dirty="0">
                <a:solidFill>
                  <a:schemeClr val="bg1"/>
                </a:solidFill>
                <a:latin typeface="Open Sans 2 Bold"/>
              </a:rPr>
              <a:t> de </a:t>
            </a:r>
            <a:r>
              <a:rPr lang="sk-SK" sz="2499" dirty="0" err="1">
                <a:solidFill>
                  <a:schemeClr val="bg1"/>
                </a:solidFill>
                <a:latin typeface="Open Sans 2 Bold"/>
              </a:rPr>
              <a:t>manejo</a:t>
            </a:r>
            <a:endParaRPr lang="sk-SK" sz="2499" dirty="0">
              <a:solidFill>
                <a:schemeClr val="bg1"/>
              </a:solidFill>
              <a:latin typeface="Open Sans 2 Bold"/>
            </a:endParaRPr>
          </a:p>
        </p:txBody>
      </p:sp>
      <p:pic>
        <p:nvPicPr>
          <p:cNvPr id="19" name="Obrázok 18">
            <a:extLst>
              <a:ext uri="{FF2B5EF4-FFF2-40B4-BE49-F238E27FC236}">
                <a16:creationId xmlns:a16="http://schemas.microsoft.com/office/drawing/2014/main" id="{BD2042F5-592D-A10E-0B81-AC0C1EDC3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718" y="2574767"/>
            <a:ext cx="7347600" cy="7347600"/>
          </a:xfrm>
          <a:prstGeom prst="rect">
            <a:avLst/>
          </a:prstGeom>
        </p:spPr>
      </p:pic>
      <p:sp>
        <p:nvSpPr>
          <p:cNvPr id="2" name="Freeform 21">
            <a:extLst>
              <a:ext uri="{FF2B5EF4-FFF2-40B4-BE49-F238E27FC236}">
                <a16:creationId xmlns:a16="http://schemas.microsoft.com/office/drawing/2014/main" id="{17B9BD06-A3D2-D220-EE91-95FFEF597917}"/>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3" name="Obrázok 2">
            <a:extLst>
              <a:ext uri="{FF2B5EF4-FFF2-40B4-BE49-F238E27FC236}">
                <a16:creationId xmlns:a16="http://schemas.microsoft.com/office/drawing/2014/main" id="{ABA9C244-481A-E767-C208-525B9B794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pic>
        <p:nvPicPr>
          <p:cNvPr id="4" name="Obrázok 3">
            <a:extLst>
              <a:ext uri="{FF2B5EF4-FFF2-40B4-BE49-F238E27FC236}">
                <a16:creationId xmlns:a16="http://schemas.microsoft.com/office/drawing/2014/main" id="{FF20683F-F483-2F31-F316-C537E1438C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268454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18700" y="2324100"/>
            <a:ext cx="1310100" cy="0"/>
          </a:xfrm>
          <a:prstGeom prst="line">
            <a:avLst/>
          </a:prstGeom>
          <a:ln w="95250" cap="flat">
            <a:solidFill>
              <a:srgbClr val="FFFFFF"/>
            </a:solidFill>
            <a:prstDash val="solid"/>
            <a:headEnd type="none" w="sm" len="sm"/>
            <a:tailEnd type="none" w="sm" len="sm"/>
          </a:ln>
        </p:spPr>
      </p:sp>
      <p:pic>
        <p:nvPicPr>
          <p:cNvPr id="18" name="Obrázok 17">
            <a:extLst>
              <a:ext uri="{FF2B5EF4-FFF2-40B4-BE49-F238E27FC236}">
                <a16:creationId xmlns:a16="http://schemas.microsoft.com/office/drawing/2014/main" id="{9F913EBA-4FE9-1CCD-D52E-58BE363546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028048"/>
            <a:ext cx="6498000" cy="6498000"/>
          </a:xfrm>
          <a:prstGeom prst="rect">
            <a:avLst/>
          </a:prstGeom>
        </p:spPr>
      </p:pic>
      <p:sp>
        <p:nvSpPr>
          <p:cNvPr id="6" name="Freeform 21">
            <a:extLst>
              <a:ext uri="{FF2B5EF4-FFF2-40B4-BE49-F238E27FC236}">
                <a16:creationId xmlns:a16="http://schemas.microsoft.com/office/drawing/2014/main" id="{9E7A1A01-8E7C-17D1-F96D-FF7B3F8D548E}"/>
              </a:ext>
            </a:extLst>
          </p:cNvPr>
          <p:cNvSpPr/>
          <p:nvPr/>
        </p:nvSpPr>
        <p:spPr>
          <a:xfrm>
            <a:off x="1199340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67CA6C39-43D5-240F-766A-15ACC74E0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639" y="164700"/>
            <a:ext cx="3922561" cy="864000"/>
          </a:xfrm>
          <a:prstGeom prst="rect">
            <a:avLst/>
          </a:prstGeom>
        </p:spPr>
      </p:pic>
      <p:sp>
        <p:nvSpPr>
          <p:cNvPr id="8" name="TextBox 9">
            <a:extLst>
              <a:ext uri="{FF2B5EF4-FFF2-40B4-BE49-F238E27FC236}">
                <a16:creationId xmlns:a16="http://schemas.microsoft.com/office/drawing/2014/main" id="{54CE270B-70ED-9E4B-B11F-5D9B6A6C465B}"/>
              </a:ext>
            </a:extLst>
          </p:cNvPr>
          <p:cNvSpPr txBox="1"/>
          <p:nvPr/>
        </p:nvSpPr>
        <p:spPr>
          <a:xfrm>
            <a:off x="540935" y="653105"/>
            <a:ext cx="6240865" cy="1609725"/>
          </a:xfrm>
          <a:prstGeom prst="rect">
            <a:avLst/>
          </a:prstGeom>
        </p:spPr>
        <p:txBody>
          <a:bodyPr wrap="square" lIns="0" tIns="0" rIns="0" bIns="0" rtlCol="0" anchor="t">
            <a:spAutoFit/>
          </a:bodyPr>
          <a:lstStyle/>
          <a:p>
            <a:pPr algn="l">
              <a:lnSpc>
                <a:spcPts val="6299"/>
              </a:lnSpc>
            </a:pPr>
            <a:r>
              <a:rPr lang="sk-SK" sz="4500" spc="89">
                <a:solidFill>
                  <a:schemeClr val="bg1"/>
                </a:solidFill>
                <a:latin typeface="Poppins Bold"/>
              </a:rPr>
              <a:t>Componentes estándar de HVAC</a:t>
            </a:r>
            <a:endParaRPr lang="sk-SK" sz="4500" spc="89" dirty="0">
              <a:solidFill>
                <a:schemeClr val="bg1"/>
              </a:solidFill>
              <a:latin typeface="Poppins Bold"/>
            </a:endParaRPr>
          </a:p>
        </p:txBody>
      </p:sp>
      <p:sp>
        <p:nvSpPr>
          <p:cNvPr id="11" name="Google Shape;304;p9">
            <a:extLst>
              <a:ext uri="{FF2B5EF4-FFF2-40B4-BE49-F238E27FC236}">
                <a16:creationId xmlns:a16="http://schemas.microsoft.com/office/drawing/2014/main" id="{B0892757-EF8E-10A4-A961-5C6655C2617F}"/>
              </a:ext>
            </a:extLst>
          </p:cNvPr>
          <p:cNvSpPr txBox="1"/>
          <p:nvPr/>
        </p:nvSpPr>
        <p:spPr>
          <a:xfrm>
            <a:off x="853074" y="3778507"/>
            <a:ext cx="53826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Amortiguadores (A)</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Las compuertas son puertas metálicas dentro de los conductos que ayudan a regular el flujo de aire. Pueden controlarse manualmente o pueden controlarse mediante motores o actuadores que los abran o cierren.</a:t>
            </a:r>
            <a:endParaRPr sz="2000" dirty="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47CE9FA3-F491-667A-5CDB-36F59CE4D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5279" y="216903"/>
            <a:ext cx="3576827" cy="750401"/>
          </a:xfrm>
          <a:prstGeom prst="rect">
            <a:avLst/>
          </a:prstGeom>
        </p:spPr>
      </p:pic>
    </p:spTree>
    <p:extLst>
      <p:ext uri="{BB962C8B-B14F-4D97-AF65-F5344CB8AC3E}">
        <p14:creationId xmlns:p14="http://schemas.microsoft.com/office/powerpoint/2010/main" val="13402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TotalTime>
  <Words>3546</Words>
  <Application>Microsoft Office PowerPoint</Application>
  <PresentationFormat>Vlastná</PresentationFormat>
  <Paragraphs>157</Paragraphs>
  <Slides>30</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30</vt:i4>
      </vt:variant>
    </vt:vector>
  </HeadingPairs>
  <TitlesOfParts>
    <vt:vector size="39" baseType="lpstr">
      <vt:lpstr>Poppins</vt:lpstr>
      <vt:lpstr>Poppins Bold</vt:lpstr>
      <vt:lpstr>Open Sans 1</vt:lpstr>
      <vt:lpstr>Arial</vt:lpstr>
      <vt:lpstr>Calibri</vt:lpstr>
      <vt:lpstr>Open Sans 2 Bold</vt:lpstr>
      <vt:lpstr>Garet Bold</vt:lpstr>
      <vt:lpstr>Open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19</cp:revision>
  <dcterms:created xsi:type="dcterms:W3CDTF">2006-08-16T00:00:00Z</dcterms:created>
  <dcterms:modified xsi:type="dcterms:W3CDTF">2024-09-23T20:02:41Z</dcterms:modified>
  <dc:identifier>DAGIqWTtazA</dc:identifier>
</cp:coreProperties>
</file>