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68"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varScale="1">
        <p:scale>
          <a:sx n="42" d="100"/>
          <a:sy n="42"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77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40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1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6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47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913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8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310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9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3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1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83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36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3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11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572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71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23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Hbw9Se42aZ0" TargetMode="External"/><Relationship Id="rId5" Type="http://schemas.openxmlformats.org/officeDocument/2006/relationships/hyperlink" Target="https://www.youtube.com/watch?v=_rSHqvjDksg"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96074" y="668724"/>
            <a:ext cx="17695852" cy="8949552"/>
          </a:xfrm>
          <a:custGeom>
            <a:avLst/>
            <a:gdLst/>
            <a:ahLst/>
            <a:cxnLst/>
            <a:rect l="l" t="t" r="r" b="b"/>
            <a:pathLst>
              <a:path w="17695852" h="8949552" extrusionOk="0">
                <a:moveTo>
                  <a:pt x="0" y="0"/>
                </a:moveTo>
                <a:lnTo>
                  <a:pt x="17695852" y="0"/>
                </a:lnTo>
                <a:lnTo>
                  <a:pt x="17695852" y="8949552"/>
                </a:lnTo>
                <a:lnTo>
                  <a:pt x="0" y="8949552"/>
                </a:lnTo>
                <a:lnTo>
                  <a:pt x="0" y="0"/>
                </a:lnTo>
                <a:close/>
              </a:path>
            </a:pathLst>
          </a:custGeom>
          <a:blipFill rotWithShape="1">
            <a:blip r:embed="rId3">
              <a:alphaModFix/>
            </a:blip>
            <a:stretch>
              <a:fillRect l="-2146" t="-7021" r="-296" b="-6166"/>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0"/>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29" name="Google Shape;329;p10"/>
          <p:cNvCxnSpPr/>
          <p:nvPr/>
        </p:nvCxnSpPr>
        <p:spPr>
          <a:xfrm>
            <a:off x="415651" y="2318496"/>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241347" y="771507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txBox="1"/>
          <p:nvPr/>
        </p:nvSpPr>
        <p:spPr>
          <a:xfrm>
            <a:off x="343474" y="778177"/>
            <a:ext cx="8001000"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RELAȚIA DINTRE TENSIUNE, CURENT ȘI REZISTENȚĂ</a:t>
            </a:r>
            <a:endParaRPr kumimoji="0" lang="it-IT"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340" name="Google Shape;340;p10"/>
          <p:cNvSpPr txBox="1"/>
          <p:nvPr/>
        </p:nvSpPr>
        <p:spPr>
          <a:xfrm>
            <a:off x="415651" y="3235536"/>
            <a:ext cx="7169700" cy="301621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Relația dintre tensiune, curent și rezistență poate fi studiată cu ușurință folosind formula,</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 = IR</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Unde:</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 este tensiunea</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Eu este rezistența</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 este rezistența</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25C1E878-A3B6-E0C8-AB32-68A3C357209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DDF28C6-D1CC-A0EA-933E-6F5379746D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Tabuľka 3">
            <a:extLst>
              <a:ext uri="{FF2B5EF4-FFF2-40B4-BE49-F238E27FC236}">
                <a16:creationId xmlns:a16="http://schemas.microsoft.com/office/drawing/2014/main" id="{6CFE9521-74EE-BA52-5801-2DC52D9944C6}"/>
              </a:ext>
            </a:extLst>
          </p:cNvPr>
          <p:cNvGraphicFramePr>
            <a:graphicFrameLocks noGrp="1"/>
          </p:cNvGraphicFramePr>
          <p:nvPr>
            <p:extLst>
              <p:ext uri="{D42A27DB-BD31-4B8C-83A1-F6EECF244321}">
                <p14:modId xmlns:p14="http://schemas.microsoft.com/office/powerpoint/2010/main" val="266641274"/>
              </p:ext>
            </p:extLst>
          </p:nvPr>
        </p:nvGraphicFramePr>
        <p:xfrm>
          <a:off x="8510146" y="1489549"/>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3230708091"/>
                    </a:ext>
                  </a:extLst>
                </a:gridCol>
                <a:gridCol w="2953325">
                  <a:extLst>
                    <a:ext uri="{9D8B030D-6E8A-4147-A177-3AD203B41FA5}">
                      <a16:colId xmlns:a16="http://schemas.microsoft.com/office/drawing/2014/main" val="1022820313"/>
                    </a:ext>
                  </a:extLst>
                </a:gridCol>
                <a:gridCol w="2953325">
                  <a:extLst>
                    <a:ext uri="{9D8B030D-6E8A-4147-A177-3AD203B41FA5}">
                      <a16:colId xmlns:a16="http://schemas.microsoft.com/office/drawing/2014/main" val="3834198711"/>
                    </a:ext>
                  </a:extLst>
                </a:gridCol>
              </a:tblGrid>
              <a:tr h="1465025">
                <a:tc>
                  <a:txBody>
                    <a:bodyPr/>
                    <a:lstStyle/>
                    <a:p>
                      <a:pPr marL="0" marR="0" lvl="0" indent="0" algn="ctr" rtl="0">
                        <a:lnSpc>
                          <a:spcPct val="140016"/>
                        </a:lnSpc>
                        <a:spcBef>
                          <a:spcPts val="0"/>
                        </a:spcBef>
                        <a:spcAft>
                          <a:spcPts val="0"/>
                        </a:spcAft>
                        <a:buNone/>
                      </a:pPr>
                      <a:r>
                        <a:rPr lang="ro" sz="2000" b="1" u="none" strike="noStrike" cap="none" dirty="0">
                          <a:solidFill>
                            <a:schemeClr val="bg1"/>
                          </a:solidFill>
                          <a:latin typeface="Poppins" panose="00000500000000000000" pitchFamily="2" charset="-18"/>
                          <a:ea typeface="Inter"/>
                          <a:cs typeface="Poppins" panose="00000500000000000000" pitchFamily="2" charset="-18"/>
                          <a:sym typeface="Inter"/>
                        </a:rPr>
                        <a:t>Voltaj</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ro" sz="2000" b="1" u="none" strike="noStrike" cap="none" dirty="0">
                          <a:solidFill>
                            <a:schemeClr val="bg1"/>
                          </a:solidFill>
                          <a:latin typeface="Poppins" panose="00000500000000000000" pitchFamily="2" charset="-18"/>
                          <a:ea typeface="Inter"/>
                          <a:cs typeface="Poppins" panose="00000500000000000000" pitchFamily="2" charset="-18"/>
                          <a:sym typeface="Inter"/>
                        </a:rPr>
                        <a:t>Actual</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ro" sz="2000" b="1" u="none" strike="noStrike" cap="none">
                          <a:solidFill>
                            <a:schemeClr val="bg1"/>
                          </a:solidFill>
                          <a:latin typeface="Poppins" panose="00000500000000000000" pitchFamily="2" charset="-18"/>
                          <a:ea typeface="Inter"/>
                          <a:cs typeface="Poppins" panose="00000500000000000000" pitchFamily="2" charset="-18"/>
                          <a:sym typeface="Inter"/>
                        </a:rPr>
                        <a:t>Rezistenţă</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3777231507"/>
                  </a:ext>
                </a:extLst>
              </a:tr>
              <a:tr h="1465025">
                <a:tc>
                  <a:txBody>
                    <a:bodyPr/>
                    <a:lstStyle/>
                    <a:p>
                      <a:pPr marL="0" marR="0" lvl="0" indent="0" algn="ctr" rtl="0">
                        <a:lnSpc>
                          <a:spcPct val="140015"/>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2V</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1/2 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678293483"/>
                  </a:ext>
                </a:extLst>
              </a:tr>
              <a:tr h="1465025">
                <a:tc>
                  <a:txBody>
                    <a:bodyPr/>
                    <a:lstStyle/>
                    <a:p>
                      <a:pPr marL="0" marR="0" lvl="0" indent="0" algn="ctr" rtl="0">
                        <a:lnSpc>
                          <a:spcPct val="140016"/>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4V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1A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429834656"/>
                  </a:ext>
                </a:extLst>
              </a:tr>
              <a:tr h="1465025">
                <a:tc>
                  <a:txBody>
                    <a:bodyPr/>
                    <a:lstStyle/>
                    <a:p>
                      <a:pPr marL="0" marR="0" lvl="0" indent="0" algn="ctr" rtl="0">
                        <a:lnSpc>
                          <a:spcPct val="140016"/>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8V</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5"/>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2A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6"/>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4004100045"/>
                  </a:ext>
                </a:extLst>
              </a:tr>
            </a:tbl>
          </a:graphicData>
        </a:graphic>
      </p:graphicFrame>
      <p:sp>
        <p:nvSpPr>
          <p:cNvPr id="5" name="Freeform 21">
            <a:extLst>
              <a:ext uri="{FF2B5EF4-FFF2-40B4-BE49-F238E27FC236}">
                <a16:creationId xmlns:a16="http://schemas.microsoft.com/office/drawing/2014/main" id="{AF75448D-3727-585B-B43E-4D79C9E5BF3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AD96B177-B9ED-C439-696B-E751BA1A9DCC}"/>
              </a:ext>
            </a:extLst>
          </p:cNvPr>
          <p:cNvPicPr>
            <a:picLocks noChangeAspect="1"/>
          </p:cNvPicPr>
          <p:nvPr/>
        </p:nvPicPr>
        <p:blipFill>
          <a:blip r:embed="rId5"/>
          <a:stretch>
            <a:fillRect/>
          </a:stretch>
        </p:blipFill>
        <p:spPr>
          <a:xfrm>
            <a:off x="13888623" y="264157"/>
            <a:ext cx="3106800" cy="684317"/>
          </a:xfrm>
          <a:prstGeom prst="rect">
            <a:avLst/>
          </a:prstGeom>
        </p:spPr>
      </p:pic>
      <p:pic>
        <p:nvPicPr>
          <p:cNvPr id="7" name="Obrázok 6">
            <a:extLst>
              <a:ext uri="{FF2B5EF4-FFF2-40B4-BE49-F238E27FC236}">
                <a16:creationId xmlns:a16="http://schemas.microsoft.com/office/drawing/2014/main" id="{7E4E9523-02C3-E65F-BC7D-43FB2E44DD14}"/>
              </a:ext>
            </a:extLst>
          </p:cNvPr>
          <p:cNvPicPr>
            <a:picLocks noChangeAspect="1"/>
          </p:cNvPicPr>
          <p:nvPr/>
        </p:nvPicPr>
        <p:blipFill>
          <a:blip r:embed="rId6"/>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116146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Google Shape;324;p10">
            <a:extLst>
              <a:ext uri="{FF2B5EF4-FFF2-40B4-BE49-F238E27FC236}">
                <a16:creationId xmlns:a16="http://schemas.microsoft.com/office/drawing/2014/main" id="{E2A74003-BA5A-3F7A-DCF9-C36C47A0FF1D}"/>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51" name="Google Shape;351;p11"/>
          <p:cNvCxnSpPr/>
          <p:nvPr/>
        </p:nvCxnSpPr>
        <p:spPr>
          <a:xfrm>
            <a:off x="789197" y="2310056"/>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104695" y="784227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361" name="Google Shape;361;p11"/>
          <p:cNvSpPr txBox="1"/>
          <p:nvPr/>
        </p:nvSpPr>
        <p:spPr>
          <a:xfrm>
            <a:off x="755261" y="793015"/>
            <a:ext cx="7209185"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TRIUNGHIUL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362" name="Google Shape;362;p11"/>
          <p:cNvSpPr txBox="1"/>
          <p:nvPr/>
        </p:nvSpPr>
        <p:spPr>
          <a:xfrm>
            <a:off x="789197" y="2978667"/>
            <a:ext cx="6760200" cy="25853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Triunghiul legii lui Ohm este un ajutor vizual conceput pentru a ajuta la înțelegerea și memorarea relației dintre tensiune, curent și rezistență. Acest instrument ajută inginerii să reamintească ordinea corectă a acestor trei elemente cheie: curent (I), tensiune (V) și rezistență (R).</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18CCB7B8-045D-7DE6-6C43-83163ED5679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131AC54-3EA1-AEA6-43FA-1293D7B3F3E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Freeform 21">
            <a:extLst>
              <a:ext uri="{FF2B5EF4-FFF2-40B4-BE49-F238E27FC236}">
                <a16:creationId xmlns:a16="http://schemas.microsoft.com/office/drawing/2014/main" id="{2CE3F1F9-CEDD-1475-0C68-DC4CE7998BD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51FD627A-595D-66D6-9543-0742EE966B1C}"/>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7" name="Obrázok 6">
            <a:extLst>
              <a:ext uri="{FF2B5EF4-FFF2-40B4-BE49-F238E27FC236}">
                <a16:creationId xmlns:a16="http://schemas.microsoft.com/office/drawing/2014/main" id="{2937A2C8-F10A-F3E7-2829-7E9D327A6E94}"/>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92804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998016"/>
            <a:ext cx="5421286" cy="7349184"/>
            <a:chOff x="0" y="-38100"/>
            <a:chExt cx="1427828" cy="2154398"/>
          </a:xfrm>
          <a:solidFill>
            <a:schemeClr val="accent2"/>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998016"/>
            <a:ext cx="5421286" cy="7349184"/>
            <a:chOff x="0" y="-38100"/>
            <a:chExt cx="1427828" cy="2154398"/>
          </a:xfrm>
          <a:solidFill>
            <a:schemeClr val="accent2"/>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998016"/>
            <a:ext cx="5421286" cy="7349184"/>
            <a:chOff x="0" y="-38100"/>
            <a:chExt cx="1427828" cy="2154398"/>
          </a:xfrm>
          <a:solidFill>
            <a:schemeClr val="accent2"/>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0"/>
            <a:ext cx="11730921" cy="1605095"/>
            <a:chOff x="0" y="-38100"/>
            <a:chExt cx="3737049" cy="444538"/>
          </a:xfrm>
          <a:solidFill>
            <a:schemeClr val="accent2"/>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2" name="Google Shape;382;p12"/>
          <p:cNvSpPr txBox="1"/>
          <p:nvPr/>
        </p:nvSpPr>
        <p:spPr>
          <a:xfrm>
            <a:off x="625777" y="220100"/>
            <a:ext cx="11071321"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FORMA VECTORIALĂ 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07054D35-52F0-73B8-7D3A-5CAF3905D5E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9495C383-3698-A44E-FADD-EBFD5129445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381;p12">
            <a:extLst>
              <a:ext uri="{FF2B5EF4-FFF2-40B4-BE49-F238E27FC236}">
                <a16:creationId xmlns:a16="http://schemas.microsoft.com/office/drawing/2014/main" id="{18E9A954-4955-CE76-5DB8-5E8B54A4B2C0}"/>
              </a:ext>
            </a:extLst>
          </p:cNvPr>
          <p:cNvSpPr txBox="1"/>
          <p:nvPr/>
        </p:nvSpPr>
        <p:spPr>
          <a:xfrm>
            <a:off x="625777" y="6159994"/>
            <a:ext cx="4984800"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Rezistivitate</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Obstacolul cu care se confruntă electronii în timpul mișcării în orice material se numește rezistivitate a materialului. Fie R un rezistor cu o lungime de „l” și aria secțiunii transversale a lui „A” cu o rezistență.</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383;p12">
            <a:extLst>
              <a:ext uri="{FF2B5EF4-FFF2-40B4-BE49-F238E27FC236}">
                <a16:creationId xmlns:a16="http://schemas.microsoft.com/office/drawing/2014/main" id="{F7D2D28A-B8D7-915B-8720-EB93B80CB7ED}"/>
              </a:ext>
            </a:extLst>
          </p:cNvPr>
          <p:cNvSpPr txBox="1"/>
          <p:nvPr/>
        </p:nvSpPr>
        <p:spPr>
          <a:xfrm>
            <a:off x="688827" y="2080120"/>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Relația dintre curent și tensiune este stabilită de legea lui Ohm, iar forma sa vectorială este: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σ E</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384;p12">
            <a:extLst>
              <a:ext uri="{FF2B5EF4-FFF2-40B4-BE49-F238E27FC236}">
                <a16:creationId xmlns:a16="http://schemas.microsoft.com/office/drawing/2014/main" id="{13BB3522-F29B-4965-13A2-F15E5C78AD35}"/>
              </a:ext>
            </a:extLst>
          </p:cNvPr>
          <p:cNvSpPr txBox="1"/>
          <p:nvPr/>
        </p:nvSpPr>
        <p:spPr>
          <a:xfrm>
            <a:off x="12430006" y="2080120"/>
            <a:ext cx="48972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Unde </a:t>
            </a:r>
            <a:r>
              <a:rPr lang="ro" sz="2000" b="1" i="0" u="none" strike="noStrike" cap="none">
                <a:solidFill>
                  <a:schemeClr val="bg1"/>
                </a:solidFill>
                <a:latin typeface="Poppins" panose="00000500000000000000" pitchFamily="2" charset="-18"/>
                <a:ea typeface="Open Sans"/>
                <a:cs typeface="Poppins" panose="00000500000000000000" pitchFamily="2" charset="-18"/>
                <a:sym typeface="Open Sans"/>
              </a:rPr>
              <a:t>ρ </a:t>
            </a: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este constanta de proporționalitate numită coeficient de rezistență sau rezistivitate.</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Acum, dacă L = 1m și A = 1 m2, în formula de mai sus obținem,</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R = ρ</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Aceasta înseamnă că pentru un rezistor cu lungimea de 1 m și aria secțiunii transversale de 1 m2 rezistența se numește rezistivitate a materialului.</a:t>
            </a:r>
            <a:endParaRPr sz="2000">
              <a:solidFill>
                <a:schemeClr val="bg1"/>
              </a:solidFill>
              <a:latin typeface="Poppins" panose="00000500000000000000" pitchFamily="2" charset="-18"/>
              <a:cs typeface="Poppins" panose="00000500000000000000" pitchFamily="2" charset="-18"/>
            </a:endParaRPr>
          </a:p>
        </p:txBody>
      </p:sp>
      <p:sp>
        <p:nvSpPr>
          <p:cNvPr id="7" name="Google Shape;385;p12">
            <a:extLst>
              <a:ext uri="{FF2B5EF4-FFF2-40B4-BE49-F238E27FC236}">
                <a16:creationId xmlns:a16="http://schemas.microsoft.com/office/drawing/2014/main" id="{B95BBE40-F703-24DB-548C-E3639EB26A8E}"/>
              </a:ext>
            </a:extLst>
          </p:cNvPr>
          <p:cNvSpPr txBox="1"/>
          <p:nvPr/>
        </p:nvSpPr>
        <p:spPr>
          <a:xfrm>
            <a:off x="688827" y="4026057"/>
            <a:ext cx="49848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Unde,</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j este vector de densitate de curent</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E este vectorul câmpului electric</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σ este conductivitatea materialului</a:t>
            </a:r>
            <a:endParaRPr sz="2000">
              <a:solidFill>
                <a:schemeClr val="bg1"/>
              </a:solidFill>
              <a:latin typeface="Poppins" panose="00000500000000000000" pitchFamily="2" charset="-18"/>
              <a:cs typeface="Poppins" panose="00000500000000000000" pitchFamily="2" charset="-18"/>
            </a:endParaRPr>
          </a:p>
        </p:txBody>
      </p:sp>
      <p:sp>
        <p:nvSpPr>
          <p:cNvPr id="8" name="Google Shape;386;p12">
            <a:extLst>
              <a:ext uri="{FF2B5EF4-FFF2-40B4-BE49-F238E27FC236}">
                <a16:creationId xmlns:a16="http://schemas.microsoft.com/office/drawing/2014/main" id="{29790D4E-6C2D-7BF6-6F54-63B8E0B380B1}"/>
              </a:ext>
            </a:extLst>
          </p:cNvPr>
          <p:cNvSpPr txBox="1"/>
          <p:nvPr/>
        </p:nvSpPr>
        <p:spPr>
          <a:xfrm>
            <a:off x="6571742" y="2080120"/>
            <a:ext cx="4897200" cy="387798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Atunci stim:</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Rezistența este direct proporțională cu lungimea rezistorului, adică R ∝ l, . . .(1)</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Rezistența este invers proporțională cu aria secțiunii transversale a rezistorului, adică R ∝ 1/A . . .(2)</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Combinând eq. (1) și ecuația (2)</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387;p12">
            <a:extLst>
              <a:ext uri="{FF2B5EF4-FFF2-40B4-BE49-F238E27FC236}">
                <a16:creationId xmlns:a16="http://schemas.microsoft.com/office/drawing/2014/main" id="{4C15C001-377D-B68D-842C-B90D033AE178}"/>
              </a:ext>
            </a:extLst>
          </p:cNvPr>
          <p:cNvSpPr txBox="1"/>
          <p:nvPr/>
        </p:nvSpPr>
        <p:spPr>
          <a:xfrm>
            <a:off x="7310597" y="6851975"/>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ro"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 ρl / A</a:t>
            </a:r>
            <a:endParaRPr sz="2000">
              <a:solidFill>
                <a:schemeClr val="bg1"/>
              </a:solidFill>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D3A0F870-D0D9-AFA3-6757-66CFAF68C0C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E249022B-E548-7EF9-98D1-63CE24A4DA61}"/>
              </a:ext>
            </a:extLst>
          </p:cNvPr>
          <p:cNvPicPr>
            <a:picLocks noChangeAspect="1"/>
          </p:cNvPicPr>
          <p:nvPr/>
        </p:nvPicPr>
        <p:blipFill>
          <a:blip r:embed="rId5"/>
          <a:stretch>
            <a:fillRect/>
          </a:stretch>
        </p:blipFill>
        <p:spPr>
          <a:xfrm>
            <a:off x="13888623" y="264157"/>
            <a:ext cx="3106800" cy="684317"/>
          </a:xfrm>
          <a:prstGeom prst="rect">
            <a:avLst/>
          </a:prstGeom>
        </p:spPr>
      </p:pic>
      <p:pic>
        <p:nvPicPr>
          <p:cNvPr id="12" name="Obrázok 11">
            <a:extLst>
              <a:ext uri="{FF2B5EF4-FFF2-40B4-BE49-F238E27FC236}">
                <a16:creationId xmlns:a16="http://schemas.microsoft.com/office/drawing/2014/main" id="{A8767047-CEA0-57D8-F5CD-FF813282960A}"/>
              </a:ext>
            </a:extLst>
          </p:cNvPr>
          <p:cNvPicPr>
            <a:picLocks noChangeAspect="1"/>
          </p:cNvPicPr>
          <p:nvPr/>
        </p:nvPicPr>
        <p:blipFill>
          <a:blip r:embed="rId6"/>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70066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Google Shape;324;p10">
            <a:extLst>
              <a:ext uri="{FF2B5EF4-FFF2-40B4-BE49-F238E27FC236}">
                <a16:creationId xmlns:a16="http://schemas.microsoft.com/office/drawing/2014/main" id="{AAF5E0CA-750A-6BA1-EA7B-110DEB842DB1}"/>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sp>
        <p:nvSpPr>
          <p:cNvPr id="405" name="Google Shape;405;p13"/>
          <p:cNvSpPr/>
          <p:nvPr/>
        </p:nvSpPr>
        <p:spPr>
          <a:xfrm>
            <a:off x="16315729" y="809628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8209" y="3285105"/>
            <a:ext cx="8097420"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408" name="Google Shape;408;p13"/>
          <p:cNvSpPr txBox="1"/>
          <p:nvPr/>
        </p:nvSpPr>
        <p:spPr>
          <a:xfrm>
            <a:off x="571480" y="419341"/>
            <a:ext cx="7506094" cy="207749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VERIFICAREA EXPERIMENTALĂ 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409" name="Google Shape;409;p13"/>
          <p:cNvSpPr txBox="1"/>
          <p:nvPr/>
        </p:nvSpPr>
        <p:spPr>
          <a:xfrm>
            <a:off x="8806150" y="1811110"/>
            <a:ext cx="8747064" cy="646330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Procedură</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39753" marR="0" lvl="1" indent="-257175" algn="l" defTabSz="914400" rtl="0" eaLnBrk="1" fontAlgn="auto" latinLnBrk="0" hangingPunct="1">
              <a:lnSpc>
                <a:spcPct val="140000"/>
              </a:lnSpc>
              <a:spcBef>
                <a:spcPts val="0"/>
              </a:spcBef>
              <a:spcAft>
                <a:spcPts val="0"/>
              </a:spcAft>
              <a:buClr>
                <a:srgbClr val="000000"/>
              </a:buClr>
              <a:buSzPts val="2300"/>
              <a:buFont typeface="Open Sans"/>
              <a:buAutoNum type="arabicPeriod"/>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Cheia K este închisă inițial și reostatul este reglat astfel încât citirea în ampermetrul A și voltmetrul V să fie minimă.</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39753" marR="0" lvl="1" indent="-257175" algn="l" defTabSz="914400" rtl="0" eaLnBrk="1" fontAlgn="auto" latinLnBrk="0" hangingPunct="1">
              <a:lnSpc>
                <a:spcPct val="140000"/>
              </a:lnSpc>
              <a:spcBef>
                <a:spcPts val="0"/>
              </a:spcBef>
              <a:spcAft>
                <a:spcPts val="0"/>
              </a:spcAft>
              <a:buClr>
                <a:srgbClr val="000000"/>
              </a:buClr>
              <a:buSzPts val="2300"/>
              <a:buFont typeface="Open Sans"/>
              <a:buAutoNum type="arabicPeriod"/>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Curentul este apoi crescut în circuit prin reglarea reostatului și se înregistrează curentul la diferite valori ale reostatului și tensiunea respectivă a acestora.</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39753" marR="0" lvl="1" indent="-257175" algn="l" defTabSz="914400" rtl="0" eaLnBrk="1" fontAlgn="auto" latinLnBrk="0" hangingPunct="1">
              <a:lnSpc>
                <a:spcPct val="140000"/>
              </a:lnSpc>
              <a:spcBef>
                <a:spcPts val="0"/>
              </a:spcBef>
              <a:spcAft>
                <a:spcPts val="0"/>
              </a:spcAft>
              <a:buClr>
                <a:srgbClr val="000000"/>
              </a:buClr>
              <a:buSzPts val="2300"/>
              <a:buFont typeface="Open Sans"/>
              <a:buAutoNum type="arabicPeriod"/>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Acum pentru diferite valori ale tensiunii (V) și curentului (I) și apoi calculați raportul V/I.</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39753" marR="0" lvl="1" indent="-257175" algn="l" defTabSz="914400" rtl="0" eaLnBrk="1" fontAlgn="auto" latinLnBrk="0" hangingPunct="1">
              <a:lnSpc>
                <a:spcPct val="140000"/>
              </a:lnSpc>
              <a:spcBef>
                <a:spcPts val="0"/>
              </a:spcBef>
              <a:spcAft>
                <a:spcPts val="0"/>
              </a:spcAft>
              <a:buClr>
                <a:srgbClr val="000000"/>
              </a:buClr>
              <a:buSzPts val="2300"/>
              <a:buFont typeface="Open Sans"/>
              <a:buAutoNum type="arabicPeriod"/>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După calcularea tuturor rapoartelor V/I pentru diferite valori ale tensiunii și curentului, observăm că valoarea este aproape constantă.</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39753" marR="0" lvl="1" indent="-257175" algn="l" defTabSz="914400" rtl="0" eaLnBrk="1" fontAlgn="auto" latinLnBrk="0" hangingPunct="1">
              <a:lnSpc>
                <a:spcPct val="140000"/>
              </a:lnSpc>
              <a:spcBef>
                <a:spcPts val="0"/>
              </a:spcBef>
              <a:spcAft>
                <a:spcPts val="0"/>
              </a:spcAft>
              <a:buClr>
                <a:srgbClr val="000000"/>
              </a:buClr>
              <a:buSzPts val="2300"/>
              <a:buFont typeface="Open Sans"/>
              <a:buAutoNum type="arabicPeriod"/>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Acum, trasând un grafic al curentului față de diferența de potențial, obținem o linie dreaptă. Aceasta arată că curentul este direct proporțional cu diferența de potențial și panta sa este rezistența firului.</a:t>
            </a:r>
            <a:endParaRPr kumimoji="0" lang="sk-SK"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410" name="Google Shape;410;p13"/>
          <p:cNvSpPr txBox="1"/>
          <p:nvPr/>
        </p:nvSpPr>
        <p:spPr>
          <a:xfrm>
            <a:off x="2419303" y="7557671"/>
            <a:ext cx="3162396" cy="53860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500" b="1" i="0" u="none" strike="noStrike" kern="0" cap="none" spc="0" normalizeH="0" baseline="0" noProof="0">
                <a:ln>
                  <a:noFill/>
                </a:ln>
                <a:solidFill>
                  <a:schemeClr val="bg1"/>
                </a:solidFill>
                <a:effectLst/>
                <a:uLnTx/>
                <a:uFillTx/>
                <a:latin typeface="Open Sans"/>
                <a:ea typeface="Open Sans"/>
                <a:cs typeface="Open Sans"/>
                <a:sym typeface="Open Sans"/>
              </a:rPr>
              <a:t>Schema circuitului</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2" name="Freeform 21">
            <a:extLst>
              <a:ext uri="{FF2B5EF4-FFF2-40B4-BE49-F238E27FC236}">
                <a16:creationId xmlns:a16="http://schemas.microsoft.com/office/drawing/2014/main" id="{6DA706DF-A7C5-A9C1-68DB-AC2727C98A8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075972DC-4F2E-01CA-8835-40A8C9B1813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cxnSp>
        <p:nvCxnSpPr>
          <p:cNvPr id="5" name="Google Shape;329;p10">
            <a:extLst>
              <a:ext uri="{FF2B5EF4-FFF2-40B4-BE49-F238E27FC236}">
                <a16:creationId xmlns:a16="http://schemas.microsoft.com/office/drawing/2014/main" id="{17F73B98-4C97-9562-96C1-2AA9622ED6FD}"/>
              </a:ext>
            </a:extLst>
          </p:cNvPr>
          <p:cNvCxnSpPr/>
          <p:nvPr/>
        </p:nvCxnSpPr>
        <p:spPr>
          <a:xfrm>
            <a:off x="571480" y="2563430"/>
            <a:ext cx="1310100" cy="0"/>
          </a:xfrm>
          <a:prstGeom prst="straightConnector1">
            <a:avLst/>
          </a:prstGeom>
          <a:noFill/>
          <a:ln w="95250" cap="flat" cmpd="sng">
            <a:solidFill>
              <a:srgbClr val="FFFFFF"/>
            </a:solidFill>
            <a:prstDash val="solid"/>
            <a:round/>
            <a:headEnd type="none" w="sm" len="sm"/>
            <a:tailEnd type="none" w="sm" len="sm"/>
          </a:ln>
        </p:spPr>
      </p:cxnSp>
      <p:sp>
        <p:nvSpPr>
          <p:cNvPr id="6" name="Freeform 21">
            <a:extLst>
              <a:ext uri="{FF2B5EF4-FFF2-40B4-BE49-F238E27FC236}">
                <a16:creationId xmlns:a16="http://schemas.microsoft.com/office/drawing/2014/main" id="{D15A7F46-166F-5D56-D492-6D0103B94B8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2EFCBA48-7CF2-BC76-B0BF-950B5D7D5A04}"/>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8" name="Obrázok 7">
            <a:extLst>
              <a:ext uri="{FF2B5EF4-FFF2-40B4-BE49-F238E27FC236}">
                <a16:creationId xmlns:a16="http://schemas.microsoft.com/office/drawing/2014/main" id="{499D6531-0A80-66CB-8243-BAE1C2FD0EA6}"/>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73303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Google Shape;324;p10">
            <a:extLst>
              <a:ext uri="{FF2B5EF4-FFF2-40B4-BE49-F238E27FC236}">
                <a16:creationId xmlns:a16="http://schemas.microsoft.com/office/drawing/2014/main" id="{2108F93B-F00C-AE48-EA97-15B71F561873}"/>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21" name="Google Shape;421;p14"/>
          <p:cNvCxnSpPr/>
          <p:nvPr/>
        </p:nvCxnSpPr>
        <p:spPr>
          <a:xfrm>
            <a:off x="658566" y="2310055"/>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25017" y="784625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0050117" y="2084157"/>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434" name="Google Shape;434;p14"/>
          <p:cNvSpPr txBox="1"/>
          <p:nvPr/>
        </p:nvSpPr>
        <p:spPr>
          <a:xfrm>
            <a:off x="658566" y="900997"/>
            <a:ext cx="7209185"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Diagrama plătită 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435" name="Google Shape;435;p14"/>
          <p:cNvSpPr txBox="1"/>
          <p:nvPr/>
        </p:nvSpPr>
        <p:spPr>
          <a:xfrm>
            <a:off x="805811" y="3026616"/>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SK" sz="2000" b="0" i="0" u="none" strike="noStrike" cap="none">
                <a:solidFill>
                  <a:schemeClr val="bg1"/>
                </a:solidFill>
                <a:latin typeface="Poppins" panose="00000500000000000000" pitchFamily="2" charset="-18"/>
                <a:ea typeface="Open Sans"/>
                <a:cs typeface="Poppins" panose="00000500000000000000" pitchFamily="2" charset="-18"/>
                <a:sym typeface="Open Sans"/>
              </a:rPr>
              <a:t>Pentru a înțelege mai bine relația dintre diferiți parametri, putem lua toate ecuațiile utilizate pentru a găsi tensiunea, curentul, rezistența și puterea și le putem condensa într-o diagramă circulară simplă a legii lui Ohm, așa cum se arată mai jos:</a:t>
            </a:r>
            <a:endParaRPr lang="sk-SK"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032ABBC6-24B4-DE40-9753-89BBA910BB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67351AC0-679A-1A62-2C12-02D08A7238D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Freeform 21">
            <a:extLst>
              <a:ext uri="{FF2B5EF4-FFF2-40B4-BE49-F238E27FC236}">
                <a16:creationId xmlns:a16="http://schemas.microsoft.com/office/drawing/2014/main" id="{ED6C0A65-F5C5-9C42-1251-8BAE9CF74A4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1A5E5556-C921-E053-758F-3CB65E4B026E}"/>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7" name="Obrázok 6">
            <a:extLst>
              <a:ext uri="{FF2B5EF4-FFF2-40B4-BE49-F238E27FC236}">
                <a16:creationId xmlns:a16="http://schemas.microsoft.com/office/drawing/2014/main" id="{BEA1C2FD-17D7-8DD8-5C16-059B7C634B45}"/>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71145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Google Shape;324;p10">
            <a:extLst>
              <a:ext uri="{FF2B5EF4-FFF2-40B4-BE49-F238E27FC236}">
                <a16:creationId xmlns:a16="http://schemas.microsoft.com/office/drawing/2014/main" id="{700461CE-161B-9150-5B15-5370BBBC9349}"/>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46" name="Google Shape;446;p15"/>
          <p:cNvCxnSpPr/>
          <p:nvPr/>
        </p:nvCxnSpPr>
        <p:spPr>
          <a:xfrm>
            <a:off x="761982" y="2329017"/>
            <a:ext cx="1310100" cy="0"/>
          </a:xfrm>
          <a:prstGeom prst="straightConnector1">
            <a:avLst/>
          </a:prstGeom>
          <a:noFill/>
          <a:ln w="95250" cap="flat" cmpd="sng">
            <a:solidFill>
              <a:srgbClr val="FFFFFF"/>
            </a:solidFill>
            <a:prstDash val="solid"/>
            <a:round/>
            <a:headEnd type="none" w="sm" len="sm"/>
            <a:tailEnd type="none" w="sm" len="sm"/>
          </a:ln>
        </p:spPr>
      </p:cxnSp>
      <p:sp>
        <p:nvSpPr>
          <p:cNvPr id="453" name="Google Shape;453;p15"/>
          <p:cNvSpPr/>
          <p:nvPr/>
        </p:nvSpPr>
        <p:spPr>
          <a:xfrm>
            <a:off x="16134177" y="8284041"/>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519529" y="1925087"/>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459" name="Google Shape;459;p15"/>
          <p:cNvSpPr txBox="1"/>
          <p:nvPr/>
        </p:nvSpPr>
        <p:spPr>
          <a:xfrm>
            <a:off x="792269" y="856728"/>
            <a:ext cx="7209185"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TABELUL MATRICEI LEGII LUI OHM</a:t>
            </a:r>
            <a:endParaRPr kumimoji="0" lang="it-IT"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460" name="Google Shape;460;p15"/>
          <p:cNvSpPr txBox="1"/>
          <p:nvPr/>
        </p:nvSpPr>
        <p:spPr>
          <a:xfrm>
            <a:off x="805811" y="3026616"/>
            <a:ext cx="7152600" cy="215443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La fel ca diagrama circulară a legii lui Ohm prezentată mai sus, putem condensa ecuațiile individuale ale legii lui Ohm într-un tabel matricial simplu, așa cum se arată mai jos, pentru o referință ușoară când calculăm o valoare necunoscută.</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34C78D8D-155A-7104-E838-BCABF44287F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21">
            <a:extLst>
              <a:ext uri="{FF2B5EF4-FFF2-40B4-BE49-F238E27FC236}">
                <a16:creationId xmlns:a16="http://schemas.microsoft.com/office/drawing/2014/main" id="{FC58741B-159A-7796-36B6-DF1C7CBC2E8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6C6441A4-8ACB-A5F5-5793-17F385D1F8CC}"/>
              </a:ext>
            </a:extLst>
          </p:cNvPr>
          <p:cNvPicPr>
            <a:picLocks noChangeAspect="1"/>
          </p:cNvPicPr>
          <p:nvPr/>
        </p:nvPicPr>
        <p:blipFill>
          <a:blip r:embed="rId5"/>
          <a:stretch>
            <a:fillRect/>
          </a:stretch>
        </p:blipFill>
        <p:spPr>
          <a:xfrm>
            <a:off x="14117982" y="414593"/>
            <a:ext cx="2952881" cy="619500"/>
          </a:xfrm>
          <a:prstGeom prst="rect">
            <a:avLst/>
          </a:prstGeom>
        </p:spPr>
      </p:pic>
    </p:spTree>
    <p:extLst>
      <p:ext uri="{BB962C8B-B14F-4D97-AF65-F5344CB8AC3E}">
        <p14:creationId xmlns:p14="http://schemas.microsoft.com/office/powerpoint/2010/main" val="295789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560500"/>
            <a:chOff x="0" y="-38100"/>
            <a:chExt cx="1427828" cy="1791291"/>
          </a:xfrm>
          <a:solidFill>
            <a:schemeClr val="accent2"/>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560500"/>
            <a:chOff x="0" y="-38100"/>
            <a:chExt cx="1427828" cy="1791291"/>
          </a:xfrm>
          <a:solidFill>
            <a:schemeClr val="accent2"/>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114303"/>
            <a:ext cx="11798533" cy="2044345"/>
            <a:chOff x="0" y="-38100"/>
            <a:chExt cx="3737049" cy="640057"/>
          </a:xfrm>
          <a:solidFill>
            <a:schemeClr val="accent2"/>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478" name="Google Shape;478;p16"/>
          <p:cNvSpPr txBox="1"/>
          <p:nvPr/>
        </p:nvSpPr>
        <p:spPr>
          <a:xfrm>
            <a:off x="1028700" y="300720"/>
            <a:ext cx="10769833"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CALCULUL PUTERII ELECTRICE FOLOSIND LEGEA LUI OHM</a:t>
            </a:r>
            <a:endParaRPr kumimoji="0" lang="it-IT"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6E93A5C9-A5B4-72DC-FE52-8BE49FFCF1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Google Shape;476;p16">
            <a:extLst>
              <a:ext uri="{FF2B5EF4-FFF2-40B4-BE49-F238E27FC236}">
                <a16:creationId xmlns:a16="http://schemas.microsoft.com/office/drawing/2014/main" id="{9CAA4058-000D-62C2-CF73-091F3C02E0C2}"/>
              </a:ext>
            </a:extLst>
          </p:cNvPr>
          <p:cNvSpPr txBox="1"/>
          <p:nvPr/>
        </p:nvSpPr>
        <p:spPr>
          <a:xfrm>
            <a:off x="6639353" y="2483956"/>
            <a:ext cx="4897200" cy="399801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Știm asta, folosind legea lui Ohm</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56822"/>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4"/>
              </a:lnSpc>
              <a:spcBef>
                <a:spcPts val="0"/>
              </a:spcBef>
              <a:spcAft>
                <a:spcPts val="0"/>
              </a:spcAft>
              <a:buNone/>
            </a:pPr>
            <a:r>
              <a:rPr lang="ro" sz="2000" b="1" i="0" u="none" strike="noStrike" cap="none">
                <a:solidFill>
                  <a:schemeClr val="bg1"/>
                </a:solidFill>
                <a:latin typeface="Poppins" panose="00000500000000000000" pitchFamily="2" charset="-18"/>
                <a:ea typeface="Open Sans"/>
                <a:cs typeface="Poppins" panose="00000500000000000000" pitchFamily="2" charset="-18"/>
                <a:sym typeface="Open Sans"/>
              </a:rPr>
              <a:t>V = IR</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40014"/>
              </a:lnSpc>
              <a:spcBef>
                <a:spcPts val="0"/>
              </a:spcBef>
              <a:spcAft>
                <a:spcPts val="0"/>
              </a:spcAft>
              <a:buNone/>
            </a:pPr>
            <a:endParaRPr sz="2000" b="1"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ro" sz="2000" b="0" i="0" u="none" strike="noStrike" cap="none">
                <a:solidFill>
                  <a:schemeClr val="bg1"/>
                </a:solidFill>
                <a:latin typeface="Poppins" panose="00000500000000000000" pitchFamily="2" charset="-18"/>
                <a:ea typeface="Open Sans"/>
                <a:cs typeface="Poppins" panose="00000500000000000000" pitchFamily="2" charset="-18"/>
                <a:sym typeface="Open Sans"/>
              </a:rPr>
              <a:t>Folosind formula de putere pe care o obținem,</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62424"/>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ro" sz="2000" b="1" i="0" u="none" strike="noStrike" cap="none">
                <a:solidFill>
                  <a:schemeClr val="bg1"/>
                </a:solidFill>
                <a:latin typeface="Poppins" panose="00000500000000000000" pitchFamily="2" charset="-18"/>
                <a:ea typeface="Open Sans"/>
                <a:cs typeface="Poppins" panose="00000500000000000000" pitchFamily="2" charset="-18"/>
                <a:sym typeface="Open Sans"/>
              </a:rPr>
              <a:t>P = V2/R</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ro" sz="2000" b="1" i="0" u="none" strike="noStrike" cap="none">
                <a:solidFill>
                  <a:schemeClr val="bg1"/>
                </a:solidFill>
                <a:latin typeface="Poppins" panose="00000500000000000000" pitchFamily="2" charset="-18"/>
                <a:ea typeface="Open Sans"/>
                <a:cs typeface="Poppins" panose="00000500000000000000" pitchFamily="2" charset="-18"/>
                <a:sym typeface="Open Sans"/>
              </a:rPr>
              <a:t>P = I2R</a:t>
            </a:r>
            <a:endParaRPr sz="2000">
              <a:solidFill>
                <a:schemeClr val="bg1"/>
              </a:solidFill>
              <a:latin typeface="Poppins" panose="00000500000000000000" pitchFamily="2" charset="-18"/>
              <a:cs typeface="Poppins" panose="00000500000000000000" pitchFamily="2" charset="-18"/>
            </a:endParaRPr>
          </a:p>
        </p:txBody>
      </p:sp>
      <p:sp>
        <p:nvSpPr>
          <p:cNvPr id="5" name="Google Shape;479;p16">
            <a:extLst>
              <a:ext uri="{FF2B5EF4-FFF2-40B4-BE49-F238E27FC236}">
                <a16:creationId xmlns:a16="http://schemas.microsoft.com/office/drawing/2014/main" id="{BACDE743-F12D-F66D-F57D-347EB1C7A336}"/>
              </a:ext>
            </a:extLst>
          </p:cNvPr>
          <p:cNvSpPr txBox="1"/>
          <p:nvPr/>
        </p:nvSpPr>
        <p:spPr>
          <a:xfrm>
            <a:off x="756438" y="2483956"/>
            <a:ext cx="4984800" cy="511216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Folosind legea lui Ohm, putem găsi cu ușurință puterea circuitului electric. </a:t>
            </a:r>
            <a:r>
              <a:rPr lang="ro" sz="2000" b="0" i="0" u="sng" strike="noStrike" cap="none" dirty="0">
                <a:solidFill>
                  <a:schemeClr val="bg1"/>
                </a:solidFill>
                <a:latin typeface="Poppins" panose="00000500000000000000" pitchFamily="2" charset="-18"/>
                <a:ea typeface="Open Sans"/>
                <a:cs typeface="Poppins" panose="00000500000000000000" pitchFamily="2" charset="-18"/>
                <a:sym typeface="Open Sans"/>
              </a:rPr>
              <a:t>Formula de calcul a puterii electrice este:</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sng"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20696"/>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Unde: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 este puterea circuitului</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 este tensiunea pe circuit</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 este curentul care trece prin circuit</a:t>
            </a:r>
            <a:endParaRPr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90126073-B18B-040C-7644-042E047C69B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C2431935-3E82-536E-1576-2D4B845CCD95}"/>
              </a:ext>
            </a:extLst>
          </p:cNvPr>
          <p:cNvPicPr>
            <a:picLocks noChangeAspect="1"/>
          </p:cNvPicPr>
          <p:nvPr/>
        </p:nvPicPr>
        <p:blipFill>
          <a:blip r:embed="rId5"/>
          <a:stretch>
            <a:fillRect/>
          </a:stretch>
        </p:blipFill>
        <p:spPr>
          <a:xfrm>
            <a:off x="14117982" y="414593"/>
            <a:ext cx="2952881" cy="619500"/>
          </a:xfrm>
          <a:prstGeom prst="rect">
            <a:avLst/>
          </a:prstGeom>
        </p:spPr>
      </p:pic>
    </p:spTree>
    <p:extLst>
      <p:ext uri="{BB962C8B-B14F-4D97-AF65-F5344CB8AC3E}">
        <p14:creationId xmlns:p14="http://schemas.microsoft.com/office/powerpoint/2010/main" val="250569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1028700" y="2889561"/>
            <a:ext cx="6906706" cy="5739259"/>
            <a:chOff x="0" y="-38100"/>
            <a:chExt cx="954473" cy="1007555"/>
          </a:xfrm>
          <a:solidFill>
            <a:schemeClr val="accent2"/>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615919" y="638938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10884466" y="1120724"/>
            <a:ext cx="6304777" cy="1661993"/>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16"/>
              </a:lnSpc>
              <a:spcBef>
                <a:spcPts val="0"/>
              </a:spcBef>
              <a:spcAft>
                <a:spcPts val="0"/>
              </a:spcAft>
              <a:buClr>
                <a:srgbClr val="000000"/>
              </a:buClr>
              <a:buSzTx/>
              <a:buFont typeface="Arial"/>
              <a:buNone/>
              <a:tabLst/>
              <a:defRPr/>
            </a:pPr>
            <a:r>
              <a:rPr kumimoji="0" lang="pl-PL" sz="45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ANALOGII ALE </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pl-PL" sz="45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LEGII LUI OHM</a:t>
            </a:r>
            <a:endParaRPr kumimoji="0" lang="pl-PL" sz="45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501" name="Google Shape;501;p17"/>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281893" y="2808528"/>
            <a:ext cx="6977407" cy="5788982"/>
            <a:chOff x="0" y="-38100"/>
            <a:chExt cx="964243" cy="1044905"/>
          </a:xfrm>
          <a:solidFill>
            <a:schemeClr val="accent2"/>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7" name="Google Shape;507;p17"/>
          <p:cNvSpPr txBox="1"/>
          <p:nvPr/>
        </p:nvSpPr>
        <p:spPr>
          <a:xfrm>
            <a:off x="1028700" y="1501065"/>
            <a:ext cx="6470572"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effectLst/>
                <a:uLnTx/>
                <a:uFillTx/>
                <a:latin typeface="Poppins" panose="00000500000000000000" pitchFamily="2" charset="-18"/>
                <a:ea typeface="Open Sans"/>
                <a:cs typeface="Poppins" panose="00000500000000000000" pitchFamily="2" charset="-18"/>
                <a:sym typeface="Open Sans"/>
              </a:rPr>
              <a:t>LIMITĂRILE LEGII LUI OHM</a:t>
            </a:r>
            <a:endParaRPr kumimoji="0" lang="sk-SK" sz="4500" b="1" i="0" u="none" strike="noStrike" kern="0" cap="none" spc="0" normalizeH="0" baseline="0" noProof="0" dirty="0">
              <a:ln>
                <a:noFill/>
              </a:ln>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5C4BF529-0DC7-08AA-EF92-E713AAB92A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4" name="Google Shape;490;p17">
            <a:extLst>
              <a:ext uri="{FF2B5EF4-FFF2-40B4-BE49-F238E27FC236}">
                <a16:creationId xmlns:a16="http://schemas.microsoft.com/office/drawing/2014/main" id="{1CC0B59A-6F7D-4D35-93E3-741ABA7945B6}"/>
              </a:ext>
            </a:extLst>
          </p:cNvPr>
          <p:cNvSpPr txBox="1"/>
          <p:nvPr/>
        </p:nvSpPr>
        <p:spPr>
          <a:xfrm>
            <a:off x="1152325" y="2898626"/>
            <a:ext cx="6659400" cy="5170646"/>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Legea lui Ohm nu se aplică rețelelor unilaterale. Curentul poate circula doar într-o singură direcție în rețele unilaterale. Diode, tranzistori și alte componente electronice sunt utilizate în acest tip de rețele.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ro"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Componentele neliniare sunt, de asemenea, scutite de legea lui Ohm. Componentele neliniare au un curent care nu este proporțional cu tensiunea aplicată, ceea ce implică faptul că valoarea rezistenței acelor elemente variază în funcție de tensiune și curent. Tiristorul este un exemplu de element neliniar.</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508;p17">
            <a:extLst>
              <a:ext uri="{FF2B5EF4-FFF2-40B4-BE49-F238E27FC236}">
                <a16:creationId xmlns:a16="http://schemas.microsoft.com/office/drawing/2014/main" id="{E878D47A-FC21-1A90-F6F1-7891523256BF}"/>
              </a:ext>
            </a:extLst>
          </p:cNvPr>
          <p:cNvSpPr txBox="1"/>
          <p:nvPr/>
        </p:nvSpPr>
        <p:spPr>
          <a:xfrm>
            <a:off x="10547021" y="2852688"/>
            <a:ext cx="63300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Analogia conductei de apă:</a:t>
            </a: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Electricitatea curge ca apa în conducte. Mai multă presiune (tensiune) înseamnă mai mult curent (debit de apă), urmând legea lui Ohm.</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509;p17">
            <a:extLst>
              <a:ext uri="{FF2B5EF4-FFF2-40B4-BE49-F238E27FC236}">
                <a16:creationId xmlns:a16="http://schemas.microsoft.com/office/drawing/2014/main" id="{FE686DE6-F966-9332-A3D4-1388BEAC0CA2}"/>
              </a:ext>
            </a:extLst>
          </p:cNvPr>
          <p:cNvSpPr txBox="1"/>
          <p:nvPr/>
        </p:nvSpPr>
        <p:spPr>
          <a:xfrm>
            <a:off x="10547037" y="5135956"/>
            <a:ext cx="6330000"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Analogia temperaturii</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În mod similar, un circuit de temperatură poate fi, de asemenea, comparat cu un conductor ohmic. Aici, gradientul de temperatură funcționează similar cu tensiunea, iar fluxul de căldură funcționează similar cu curentul.</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C67A3A90-179B-72C8-9F56-EE98FF1851F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744CE99D-7C4B-96D1-2547-42DC99D5DF4C}"/>
              </a:ext>
            </a:extLst>
          </p:cNvPr>
          <p:cNvPicPr>
            <a:picLocks noChangeAspect="1"/>
          </p:cNvPicPr>
          <p:nvPr/>
        </p:nvPicPr>
        <p:blipFill>
          <a:blip r:embed="rId4"/>
          <a:stretch>
            <a:fillRect/>
          </a:stretch>
        </p:blipFill>
        <p:spPr>
          <a:xfrm>
            <a:off x="14117982" y="414593"/>
            <a:ext cx="2952881" cy="619500"/>
          </a:xfrm>
          <a:prstGeom prst="rect">
            <a:avLst/>
          </a:prstGeom>
        </p:spPr>
      </p:pic>
    </p:spTree>
    <p:extLst>
      <p:ext uri="{BB962C8B-B14F-4D97-AF65-F5344CB8AC3E}">
        <p14:creationId xmlns:p14="http://schemas.microsoft.com/office/powerpoint/2010/main" val="75736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0"/>
            <a:ext cx="6416679" cy="10287000"/>
            <a:chOff x="0" y="-38100"/>
            <a:chExt cx="1689989" cy="2747433"/>
          </a:xfrm>
          <a:solidFill>
            <a:schemeClr val="accent2"/>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2157007"/>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465147" y="3692836"/>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523" name="Google Shape;523;p18"/>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VIDEO </a:t>
            </a:r>
          </a:p>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EDUCAȚII</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527" name="Google Shape;527;p18"/>
          <p:cNvPicPr preferRelativeResize="0"/>
          <p:nvPr/>
        </p:nvPicPr>
        <p:blipFill>
          <a:blip r:embed="rId3">
            <a:alphaModFix/>
          </a:blip>
          <a:stretch>
            <a:fillRect/>
          </a:stretch>
        </p:blipFill>
        <p:spPr>
          <a:xfrm>
            <a:off x="-16329" y="3164109"/>
            <a:ext cx="6524262" cy="4542096"/>
          </a:xfrm>
          <a:prstGeom prst="rect">
            <a:avLst/>
          </a:prstGeom>
          <a:noFill/>
          <a:ln>
            <a:noFill/>
          </a:ln>
        </p:spPr>
      </p:pic>
      <p:sp>
        <p:nvSpPr>
          <p:cNvPr id="2" name="Freeform 21">
            <a:extLst>
              <a:ext uri="{FF2B5EF4-FFF2-40B4-BE49-F238E27FC236}">
                <a16:creationId xmlns:a16="http://schemas.microsoft.com/office/drawing/2014/main" id="{6C0002BB-E1BC-6A26-23A7-7247AD8F53E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Google Shape;524;p18">
            <a:extLst>
              <a:ext uri="{FF2B5EF4-FFF2-40B4-BE49-F238E27FC236}">
                <a16:creationId xmlns:a16="http://schemas.microsoft.com/office/drawing/2014/main" id="{65AD0ACA-896F-C7D9-41FD-7B633265D705}"/>
              </a:ext>
            </a:extLst>
          </p:cNvPr>
          <p:cNvSpPr txBox="1"/>
          <p:nvPr/>
        </p:nvSpPr>
        <p:spPr>
          <a:xfrm>
            <a:off x="6808824" y="4602683"/>
            <a:ext cx="3192165"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1.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Ohms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Law</a:t>
            </a:r>
            <a:endParaRPr sz="2000" dirty="0">
              <a:solidFill>
                <a:schemeClr val="tx1"/>
              </a:solidFill>
              <a:latin typeface="Poppins" panose="00000500000000000000" pitchFamily="2" charset="-18"/>
              <a:cs typeface="Poppins" panose="00000500000000000000" pitchFamily="2" charset="-18"/>
            </a:endParaRPr>
          </a:p>
        </p:txBody>
      </p:sp>
      <p:sp>
        <p:nvSpPr>
          <p:cNvPr id="5" name="Google Shape;525;p18">
            <a:extLst>
              <a:ext uri="{FF2B5EF4-FFF2-40B4-BE49-F238E27FC236}">
                <a16:creationId xmlns:a16="http://schemas.microsoft.com/office/drawing/2014/main" id="{B57BB514-E176-4125-A6B0-ABFD5675B4D9}"/>
              </a:ext>
            </a:extLst>
          </p:cNvPr>
          <p:cNvSpPr txBox="1"/>
          <p:nvPr/>
        </p:nvSpPr>
        <p:spPr>
          <a:xfrm>
            <a:off x="6683216" y="5004270"/>
            <a:ext cx="5007060"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sk-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2. </a:t>
            </a:r>
            <a:r>
              <a:rPr lang="sk-SK" sz="2000" b="1" i="0" u="sng" strike="noStrike" cap="none" dirty="0" err="1">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Ohms</a:t>
            </a:r>
            <a:r>
              <a:rPr lang="sk-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 </a:t>
            </a:r>
            <a:r>
              <a:rPr lang="sk-SK" sz="2000" b="1" i="0" u="sng" strike="noStrike" cap="none" dirty="0" err="1">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Law</a:t>
            </a:r>
            <a:r>
              <a:rPr lang="sk-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 </a:t>
            </a:r>
            <a:r>
              <a:rPr lang="sk-SK" sz="2000" b="1" i="0" u="sng" strike="noStrike" cap="none" dirty="0" err="1">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Example</a:t>
            </a:r>
            <a:endParaRPr sz="2000" dirty="0">
              <a:latin typeface="Poppins" panose="00000500000000000000" pitchFamily="2" charset="-18"/>
              <a:cs typeface="Poppins" panose="00000500000000000000" pitchFamily="2" charset="-18"/>
            </a:endParaRPr>
          </a:p>
        </p:txBody>
      </p:sp>
      <p:sp>
        <p:nvSpPr>
          <p:cNvPr id="6" name="Google Shape;526;p18">
            <a:extLst>
              <a:ext uri="{FF2B5EF4-FFF2-40B4-BE49-F238E27FC236}">
                <a16:creationId xmlns:a16="http://schemas.microsoft.com/office/drawing/2014/main" id="{CDD74978-E687-A204-08CF-D89CB124EB4F}"/>
              </a:ext>
            </a:extLst>
          </p:cNvPr>
          <p:cNvSpPr txBox="1"/>
          <p:nvPr/>
        </p:nvSpPr>
        <p:spPr>
          <a:xfrm>
            <a:off x="7914806" y="6641750"/>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ro" dirty="0">
                <a:latin typeface="Poppins" panose="00000500000000000000" pitchFamily="2" charset="-18"/>
                <a:ea typeface="Open Sans"/>
                <a:cs typeface="Poppins" panose="00000500000000000000" pitchFamily="2" charset="-18"/>
                <a:sym typeface="Open Sans"/>
              </a:rPr>
              <a:t>Sursă:</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 The organic chemistry tutor</a:t>
            </a: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Example”  - Engineer4Free</a:t>
            </a:r>
          </a:p>
        </p:txBody>
      </p:sp>
      <p:sp>
        <p:nvSpPr>
          <p:cNvPr id="7" name="Freeform 21">
            <a:extLst>
              <a:ext uri="{FF2B5EF4-FFF2-40B4-BE49-F238E27FC236}">
                <a16:creationId xmlns:a16="http://schemas.microsoft.com/office/drawing/2014/main" id="{BB122D33-1102-9591-D0B1-9FD56952D46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2B328B86-1149-709D-4937-ED9CAE061D56}"/>
              </a:ext>
            </a:extLst>
          </p:cNvPr>
          <p:cNvPicPr>
            <a:picLocks noChangeAspect="1"/>
          </p:cNvPicPr>
          <p:nvPr/>
        </p:nvPicPr>
        <p:blipFill>
          <a:blip r:embed="rId7"/>
          <a:stretch>
            <a:fillRect/>
          </a:stretch>
        </p:blipFill>
        <p:spPr>
          <a:xfrm>
            <a:off x="14117982" y="414593"/>
            <a:ext cx="2952881" cy="619500"/>
          </a:xfrm>
          <a:prstGeom prst="rect">
            <a:avLst/>
          </a:prstGeom>
        </p:spPr>
      </p:pic>
    </p:spTree>
    <p:extLst>
      <p:ext uri="{BB962C8B-B14F-4D97-AF65-F5344CB8AC3E}">
        <p14:creationId xmlns:p14="http://schemas.microsoft.com/office/powerpoint/2010/main" val="68500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chemeClr val="accent2"/>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37999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1" name="Google Shape;541;p19"/>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a:lnSpc>
                <a:spcPct val="139977"/>
              </a:lnSpc>
            </a:pPr>
            <a:r>
              <a:rPr kumimoji="0" lang="ro" sz="4500" b="1" i="0" u="none" strike="noStrike" kern="0" cap="none" spc="0" normalizeH="0" baseline="0" noProof="0" dirty="0">
                <a:ln>
                  <a:noFill/>
                </a:ln>
                <a:solidFill>
                  <a:schemeClr val="bg1"/>
                </a:solidFill>
                <a:effectLst/>
                <a:uLnTx/>
                <a:uFillTx/>
                <a:latin typeface="Poppins"/>
                <a:ea typeface="Poppins"/>
                <a:cs typeface="Poppins"/>
                <a:sym typeface="Poppins"/>
              </a:rPr>
              <a:t>AUTOEVALUAREA</a:t>
            </a:r>
            <a:endParaRPr lang="en-US" sz="4500" dirty="0">
              <a:solidFill>
                <a:schemeClr val="bg1"/>
              </a:solidFill>
            </a:endParaRPr>
          </a:p>
        </p:txBody>
      </p:sp>
      <p:sp>
        <p:nvSpPr>
          <p:cNvPr id="542" name="Google Shape;542;p19"/>
          <p:cNvSpPr txBox="1"/>
          <p:nvPr/>
        </p:nvSpPr>
        <p:spPr>
          <a:xfrm>
            <a:off x="9491392" y="2327970"/>
            <a:ext cx="4529408" cy="95507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sk-SK" sz="4433" b="1" i="0" u="none" strike="noStrike" kern="0" cap="none" spc="0" normalizeH="0" baseline="0" noProof="0">
                <a:ln>
                  <a:noFill/>
                </a:ln>
                <a:solidFill>
                  <a:srgbClr val="000000"/>
                </a:solidFill>
                <a:effectLst/>
                <a:uLnTx/>
                <a:uFillTx/>
                <a:latin typeface="Open Sans"/>
                <a:ea typeface="Open Sans"/>
                <a:cs typeface="Open Sans"/>
                <a:sym typeface="Open Sans"/>
              </a:rPr>
              <a:t>Scaneaza-ma!</a:t>
            </a:r>
            <a:endParaRPr kumimoji="0" lang="sk-SK"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6F5A48F3-94A8-EEE0-FBA6-E469DC5DD18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21">
            <a:extLst>
              <a:ext uri="{FF2B5EF4-FFF2-40B4-BE49-F238E27FC236}">
                <a16:creationId xmlns:a16="http://schemas.microsoft.com/office/drawing/2014/main" id="{CBD68A97-9CD6-2EFD-A58F-D554E9F474D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58DBDC98-6211-A3BC-4630-84A44FE1AA82}"/>
              </a:ext>
            </a:extLst>
          </p:cNvPr>
          <p:cNvPicPr>
            <a:picLocks noChangeAspect="1"/>
          </p:cNvPicPr>
          <p:nvPr/>
        </p:nvPicPr>
        <p:blipFill>
          <a:blip r:embed="rId5"/>
          <a:srcRect/>
          <a:stretch/>
        </p:blipFill>
        <p:spPr>
          <a:xfrm>
            <a:off x="9144000" y="3362561"/>
            <a:ext cx="5851095" cy="5851095"/>
          </a:xfrm>
          <a:prstGeom prst="rect">
            <a:avLst/>
          </a:prstGeom>
        </p:spPr>
      </p:pic>
      <p:pic>
        <p:nvPicPr>
          <p:cNvPr id="8" name="Obrázok 7">
            <a:extLst>
              <a:ext uri="{FF2B5EF4-FFF2-40B4-BE49-F238E27FC236}">
                <a16:creationId xmlns:a16="http://schemas.microsoft.com/office/drawing/2014/main" id="{B0E2023B-04BD-BD7F-298E-731E2B028C21}"/>
              </a:ext>
            </a:extLst>
          </p:cNvPr>
          <p:cNvPicPr>
            <a:picLocks noChangeAspect="1"/>
          </p:cNvPicPr>
          <p:nvPr/>
        </p:nvPicPr>
        <p:blipFill>
          <a:blip r:embed="rId6"/>
          <a:stretch>
            <a:fillRect/>
          </a:stretch>
        </p:blipFill>
        <p:spPr>
          <a:xfrm>
            <a:off x="14117982" y="414593"/>
            <a:ext cx="2952881" cy="619500"/>
          </a:xfrm>
          <a:prstGeom prst="rect">
            <a:avLst/>
          </a:prstGeom>
        </p:spPr>
      </p:pic>
    </p:spTree>
    <p:extLst>
      <p:ext uri="{BB962C8B-B14F-4D97-AF65-F5344CB8AC3E}">
        <p14:creationId xmlns:p14="http://schemas.microsoft.com/office/powerpoint/2010/main" val="116653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313173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110" name="Google Shape;110;p2"/>
          <p:cNvSpPr txBox="1"/>
          <p:nvPr/>
        </p:nvSpPr>
        <p:spPr>
          <a:xfrm>
            <a:off x="2242044" y="2257561"/>
            <a:ext cx="10218046" cy="184050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sk-SK" sz="10400" b="1" i="0" u="none" strike="noStrike" kern="0" cap="none" spc="0" normalizeH="0" baseline="0" noProof="0" dirty="0">
                <a:ln>
                  <a:noFill/>
                </a:ln>
                <a:solidFill>
                  <a:srgbClr val="000000"/>
                </a:solidFill>
                <a:effectLst/>
                <a:uLnTx/>
                <a:uFillTx/>
                <a:latin typeface="Poppins"/>
                <a:ea typeface="Poppins"/>
                <a:cs typeface="Poppins"/>
                <a:sym typeface="Poppins"/>
              </a:rPr>
              <a:t>LEGEA LUI OHM</a:t>
            </a:r>
            <a:endParaRPr kumimoji="0" lang="sk-SK"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Freeform 21">
            <a:extLst>
              <a:ext uri="{FF2B5EF4-FFF2-40B4-BE49-F238E27FC236}">
                <a16:creationId xmlns:a16="http://schemas.microsoft.com/office/drawing/2014/main" id="{AD28C35A-FE96-A2F9-3F52-1C1369A2D2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F936120-0084-E5F9-0545-644E025B271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5" name="Group 11">
            <a:extLst>
              <a:ext uri="{FF2B5EF4-FFF2-40B4-BE49-F238E27FC236}">
                <a16:creationId xmlns:a16="http://schemas.microsoft.com/office/drawing/2014/main" id="{E7D8D377-2A3D-F46D-DCED-946FC18C08B8}"/>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B52D40F3-5EFD-30AD-7233-21D389A2E74E}"/>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E743D1CA-4DDE-A375-57BC-04A7D862C791}"/>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9" name="BlokTextu 8">
            <a:extLst>
              <a:ext uri="{FF2B5EF4-FFF2-40B4-BE49-F238E27FC236}">
                <a16:creationId xmlns:a16="http://schemas.microsoft.com/office/drawing/2014/main" id="{60A48776-9C0C-3D88-41B6-228ECDF423C8}"/>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10" name="BlokTextu 9">
            <a:extLst>
              <a:ext uri="{FF2B5EF4-FFF2-40B4-BE49-F238E27FC236}">
                <a16:creationId xmlns:a16="http://schemas.microsoft.com/office/drawing/2014/main" id="{D4F832F4-85BF-7D9E-A4CD-C3A31589217A}"/>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a:solidFill>
                  <a:srgbClr val="000000"/>
                </a:solidFill>
                <a:effectLst/>
                <a:latin typeface="Calibri" panose="020F0502020204030204" pitchFamily="34" charset="0"/>
                <a:ea typeface="Calibri" panose="020F0502020204030204" pitchFamily="34" charset="0"/>
              </a:rPr>
              <a:t>Finanțat de Uniunea Europeană. Punctele de vedere și opiniile exprimate aparțin, însă, exclusiv autorului (autorilor) și nu reflectă neapărat punctele de vedere și opiniile Uniunii Europene sau ale Agenției Executive Europene pentru Educație și Cultură (EACEA). Nici Uniunea Europeană și nici EACEA nu pot fi considerate răspunzătoare pentru acestea.</a:t>
            </a:r>
            <a:endParaRPr lang="sk-SK" sz="1200" dirty="0">
              <a:effectLst/>
              <a:latin typeface="Calibri" panose="020F0502020204030204" pitchFamily="34" charset="0"/>
              <a:ea typeface="Calibri" panose="020F0502020204030204" pitchFamily="34" charset="0"/>
            </a:endParaRPr>
          </a:p>
        </p:txBody>
      </p:sp>
      <p:sp>
        <p:nvSpPr>
          <p:cNvPr id="2" name="BlokTextu 25">
            <a:extLst>
              <a:ext uri="{FF2B5EF4-FFF2-40B4-BE49-F238E27FC236}">
                <a16:creationId xmlns:a16="http://schemas.microsoft.com/office/drawing/2014/main" id="{BC590B27-9B05-F5A2-0D90-8D0B4BE0013A}"/>
              </a:ext>
            </a:extLst>
          </p:cNvPr>
          <p:cNvSpPr txBox="1"/>
          <p:nvPr/>
        </p:nvSpPr>
        <p:spPr>
          <a:xfrm>
            <a:off x="2242044" y="3922058"/>
            <a:ext cx="12068316"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Poppins" panose="00000500000000000000" pitchFamily="2" charset="-18"/>
                <a:cs typeface="Poppins" panose="00000500000000000000" pitchFamily="2" charset="-18"/>
              </a:rPr>
              <a:t>Numărul</a:t>
            </a:r>
            <a:r>
              <a:rPr lang="en-US" sz="3200" dirty="0">
                <a:latin typeface="Poppins" panose="00000500000000000000" pitchFamily="2" charset="-18"/>
                <a:cs typeface="Poppins" panose="00000500000000000000" pitchFamily="2" charset="-18"/>
              </a:rPr>
              <a:t> </a:t>
            </a:r>
            <a:r>
              <a:rPr lang="en-US" sz="3200" dirty="0" err="1">
                <a:latin typeface="Poppins" panose="00000500000000000000" pitchFamily="2" charset="-18"/>
                <a:cs typeface="Poppins" panose="00000500000000000000" pitchFamily="2" charset="-18"/>
              </a:rPr>
              <a:t>proiectului</a:t>
            </a:r>
            <a:r>
              <a:rPr lang="en-US" sz="3200" dirty="0">
                <a:latin typeface="Poppins" panose="00000500000000000000" pitchFamily="2" charset="-18"/>
                <a:cs typeface="Poppins" panose="00000500000000000000" pitchFamily="2" charset="-18"/>
              </a:rPr>
              <a:t>: 2021-1-DE02-KA220-VET-000029587</a:t>
            </a:r>
          </a:p>
        </p:txBody>
      </p:sp>
      <p:pic>
        <p:nvPicPr>
          <p:cNvPr id="13" name="Obrázok 12">
            <a:extLst>
              <a:ext uri="{FF2B5EF4-FFF2-40B4-BE49-F238E27FC236}">
                <a16:creationId xmlns:a16="http://schemas.microsoft.com/office/drawing/2014/main" id="{C10CC9B2-3DFD-D519-D337-860C5499D474}"/>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14" name="Obrázok 13">
            <a:extLst>
              <a:ext uri="{FF2B5EF4-FFF2-40B4-BE49-F238E27FC236}">
                <a16:creationId xmlns:a16="http://schemas.microsoft.com/office/drawing/2014/main" id="{A4C38688-CFEB-A499-603D-7331F94443EE}"/>
              </a:ext>
            </a:extLst>
          </p:cNvPr>
          <p:cNvPicPr>
            <a:picLocks noChangeAspect="1"/>
          </p:cNvPicPr>
          <p:nvPr/>
        </p:nvPicPr>
        <p:blipFill>
          <a:blip r:embed="rId7"/>
          <a:stretch>
            <a:fillRect/>
          </a:stretch>
        </p:blipFill>
        <p:spPr>
          <a:xfrm>
            <a:off x="13965582" y="262193"/>
            <a:ext cx="2952881" cy="619500"/>
          </a:xfrm>
          <a:prstGeom prst="rect">
            <a:avLst/>
          </a:prstGeom>
        </p:spPr>
      </p:pic>
      <p:sp>
        <p:nvSpPr>
          <p:cNvPr id="12" name="Obdĺžnik 11">
            <a:extLst>
              <a:ext uri="{FF2B5EF4-FFF2-40B4-BE49-F238E27FC236}">
                <a16:creationId xmlns:a16="http://schemas.microsoft.com/office/drawing/2014/main" id="{0A867631-7201-AC81-E9B8-AB3D5FE61915}"/>
              </a:ext>
            </a:extLst>
          </p:cNvPr>
          <p:cNvSpPr/>
          <p:nvPr/>
        </p:nvSpPr>
        <p:spPr>
          <a:xfrm>
            <a:off x="2242044" y="4483087"/>
            <a:ext cx="10684342" cy="658980"/>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Arial" panose="020B0604020202020204" pitchFamily="34" charset="0"/>
              </a:rPr>
              <a:t>PR3/A2: Material de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autoformare</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pentru</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îmbogățirea</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experimentelor</a:t>
            </a:r>
            <a:r>
              <a:rPr lang="en-GB" sz="2400" kern="100" dirty="0">
                <a:effectLst/>
                <a:latin typeface="Calibri" panose="020F0502020204030204" pitchFamily="34" charset="0"/>
                <a:ea typeface="Calibri" panose="020F0502020204030204" pitchFamily="34" charset="0"/>
                <a:cs typeface="Arial" panose="020B0604020202020204" pitchFamily="34" charset="0"/>
              </a:rPr>
              <a:t> online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actuale</a:t>
            </a:r>
            <a:endParaRPr lang="sk-SK"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3" descr="A black and white sign with a person in a circle&#10;&#10;Description automatically generated">
            <a:hlinkClick r:id="rId8"/>
            <a:extLst>
              <a:ext uri="{FF2B5EF4-FFF2-40B4-BE49-F238E27FC236}">
                <a16:creationId xmlns:a16="http://schemas.microsoft.com/office/drawing/2014/main" id="{4CB11EAC-FF9C-652C-0CCB-2D049FF2B74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14674" y="7405520"/>
            <a:ext cx="4348728" cy="1526316"/>
          </a:xfrm>
          <a:prstGeom prst="rect">
            <a:avLst/>
          </a:prstGeom>
          <a:noFill/>
          <a:ln>
            <a:noFill/>
          </a:ln>
        </p:spPr>
      </p:pic>
    </p:spTree>
    <p:extLst>
      <p:ext uri="{BB962C8B-B14F-4D97-AF65-F5344CB8AC3E}">
        <p14:creationId xmlns:p14="http://schemas.microsoft.com/office/powerpoint/2010/main" val="123657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
        <p:nvSpPr>
          <p:cNvPr id="550" name="Google Shape;550;p20"/>
          <p:cNvSpPr/>
          <p:nvPr/>
        </p:nvSpPr>
        <p:spPr>
          <a:xfrm>
            <a:off x="14189107" y="339265"/>
            <a:ext cx="1378871" cy="1378871"/>
          </a:xfrm>
          <a:custGeom>
            <a:avLst/>
            <a:gdLst/>
            <a:ahLst/>
            <a:cxnLst/>
            <a:rect l="l" t="t" r="r" b="b"/>
            <a:pathLst>
              <a:path w="1378871" h="1378871" extrusionOk="0">
                <a:moveTo>
                  <a:pt x="0" y="0"/>
                </a:moveTo>
                <a:lnTo>
                  <a:pt x="1378871" y="0"/>
                </a:lnTo>
                <a:lnTo>
                  <a:pt x="1378871" y="1378870"/>
                </a:lnTo>
                <a:lnTo>
                  <a:pt x="0" y="1378870"/>
                </a:lnTo>
                <a:lnTo>
                  <a:pt x="0" y="0"/>
                </a:lnTo>
                <a:close/>
              </a:path>
            </a:pathLst>
          </a:custGeom>
          <a:blipFill rotWithShape="1">
            <a:blip r:embed="rId4">
              <a:alphaModFix/>
            </a:blip>
            <a:stretch>
              <a:fillRect/>
            </a:stretch>
          </a:blipFill>
          <a:ln>
            <a:noFill/>
          </a:ln>
        </p:spPr>
      </p:sp>
      <p:sp>
        <p:nvSpPr>
          <p:cNvPr id="551" name="Google Shape;551;p20"/>
          <p:cNvSpPr/>
          <p:nvPr/>
        </p:nvSpPr>
        <p:spPr>
          <a:xfrm>
            <a:off x="15562677" y="591760"/>
            <a:ext cx="2725323" cy="777585"/>
          </a:xfrm>
          <a:custGeom>
            <a:avLst/>
            <a:gdLst/>
            <a:ahLst/>
            <a:cxnLst/>
            <a:rect l="l" t="t" r="r" b="b"/>
            <a:pathLst>
              <a:path w="2725323" h="777585" extrusionOk="0">
                <a:moveTo>
                  <a:pt x="0" y="0"/>
                </a:moveTo>
                <a:lnTo>
                  <a:pt x="2725323" y="0"/>
                </a:lnTo>
                <a:lnTo>
                  <a:pt x="2725323" y="777586"/>
                </a:lnTo>
                <a:lnTo>
                  <a:pt x="0" y="777586"/>
                </a:lnTo>
                <a:lnTo>
                  <a:pt x="0" y="0"/>
                </a:lnTo>
                <a:close/>
              </a:path>
            </a:pathLst>
          </a:custGeom>
          <a:blipFill rotWithShape="1">
            <a:blip r:embed="rId5">
              <a:alphaModFix/>
            </a:blip>
            <a:stretch>
              <a:fillRect/>
            </a:stretch>
          </a:blipFill>
          <a:ln>
            <a:noFill/>
          </a:ln>
        </p:spPr>
      </p:sp>
    </p:spTree>
    <p:extLst>
      <p:ext uri="{BB962C8B-B14F-4D97-AF65-F5344CB8AC3E}">
        <p14:creationId xmlns:p14="http://schemas.microsoft.com/office/powerpoint/2010/main" val="81382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l="11718" r="53610"/>
          <a:stretch/>
        </p:blipFill>
        <p:spPr>
          <a:xfrm>
            <a:off x="1028700" y="0"/>
            <a:ext cx="5429066" cy="10287000"/>
          </a:xfrm>
          <a:prstGeom prst="rect">
            <a:avLst/>
          </a:prstGeom>
          <a:noFill/>
          <a:ln>
            <a:noFill/>
          </a:ln>
        </p:spPr>
      </p:pic>
      <p:grpSp>
        <p:nvGrpSpPr>
          <p:cNvPr id="119" name="Google Shape;119;p3"/>
          <p:cNvGrpSpPr/>
          <p:nvPr/>
        </p:nvGrpSpPr>
        <p:grpSpPr>
          <a:xfrm>
            <a:off x="0" y="7060967"/>
            <a:ext cx="1028700" cy="3226033"/>
            <a:chOff x="0" y="-38100"/>
            <a:chExt cx="812800" cy="2548965"/>
          </a:xfrm>
          <a:solidFill>
            <a:schemeClr val="accent2"/>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chemeClr val="accent2"/>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125" name="Google Shape;125;p3"/>
          <p:cNvGrpSpPr/>
          <p:nvPr/>
        </p:nvGrpSpPr>
        <p:grpSpPr>
          <a:xfrm>
            <a:off x="7012010" y="1364219"/>
            <a:ext cx="969409" cy="973196"/>
            <a:chOff x="0" y="-3175"/>
            <a:chExt cx="812800" cy="815975"/>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01</a:t>
              </a:r>
              <a:endParaRPr/>
            </a:p>
          </p:txBody>
        </p:sp>
      </p:grpSp>
      <p:grpSp>
        <p:nvGrpSpPr>
          <p:cNvPr id="128" name="Google Shape;128;p3"/>
          <p:cNvGrpSpPr/>
          <p:nvPr/>
        </p:nvGrpSpPr>
        <p:grpSpPr>
          <a:xfrm>
            <a:off x="7012010" y="2258787"/>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02</a:t>
              </a:r>
              <a:endParaRPr dirty="0"/>
            </a:p>
          </p:txBody>
        </p:sp>
      </p:grpSp>
      <p:grpSp>
        <p:nvGrpSpPr>
          <p:cNvPr id="131" name="Google Shape;131;p3"/>
          <p:cNvGrpSpPr/>
          <p:nvPr/>
        </p:nvGrpSpPr>
        <p:grpSpPr>
          <a:xfrm>
            <a:off x="7012010" y="3146551"/>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7012010" y="4048378"/>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7012010" y="4948787"/>
            <a:ext cx="969409" cy="929986"/>
            <a:chOff x="0" y="-3175"/>
            <a:chExt cx="812800" cy="779746"/>
          </a:xfrm>
          <a:solidFill>
            <a:schemeClr val="accent2"/>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7012010" y="5733478"/>
            <a:ext cx="969409" cy="973196"/>
            <a:chOff x="0" y="-3175"/>
            <a:chExt cx="812800" cy="815975"/>
          </a:xfrm>
          <a:solidFill>
            <a:schemeClr val="accent2"/>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06</a:t>
              </a:r>
              <a:endParaRPr/>
            </a:p>
          </p:txBody>
        </p:sp>
      </p:grpSp>
      <p:grpSp>
        <p:nvGrpSpPr>
          <p:cNvPr id="152" name="Google Shape;152;p3"/>
          <p:cNvGrpSpPr/>
          <p:nvPr/>
        </p:nvGrpSpPr>
        <p:grpSpPr>
          <a:xfrm>
            <a:off x="7012010" y="6618286"/>
            <a:ext cx="969409" cy="973196"/>
            <a:chOff x="0" y="-3175"/>
            <a:chExt cx="812800" cy="815975"/>
          </a:xfrm>
          <a:solidFill>
            <a:schemeClr val="accent2"/>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7012010" y="7426786"/>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7012010" y="8328158"/>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7012010" y="9223508"/>
            <a:ext cx="969409" cy="929986"/>
            <a:chOff x="0" y="-3175"/>
            <a:chExt cx="812800" cy="779746"/>
          </a:xfrm>
          <a:solidFill>
            <a:schemeClr val="accent2"/>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10</a:t>
              </a:r>
              <a:endParaRPr/>
            </a:p>
          </p:txBody>
        </p:sp>
      </p:grpSp>
      <p:sp>
        <p:nvSpPr>
          <p:cNvPr id="166" name="Google Shape;166;p3"/>
          <p:cNvSpPr txBox="1"/>
          <p:nvPr/>
        </p:nvSpPr>
        <p:spPr>
          <a:xfrm>
            <a:off x="8154324" y="1617761"/>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dirty="0" err="1">
                <a:latin typeface="Poppins" panose="00000500000000000000" pitchFamily="2" charset="-18"/>
                <a:ea typeface="Open Sans"/>
                <a:cs typeface="Poppins" panose="00000500000000000000" pitchFamily="2" charset="-18"/>
                <a:sym typeface="Open Sans"/>
              </a:rPr>
              <a:t>L</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egea</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67" name="Google Shape;167;p3"/>
          <p:cNvSpPr txBox="1"/>
          <p:nvPr/>
        </p:nvSpPr>
        <p:spPr>
          <a:xfrm>
            <a:off x="8154324" y="251232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Explicația</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68" name="Google Shape;168;p3"/>
          <p:cNvSpPr txBox="1"/>
          <p:nvPr/>
        </p:nvSpPr>
        <p:spPr>
          <a:xfrm>
            <a:off x="8154324" y="340009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Formula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69" name="Google Shape;169;p3"/>
          <p:cNvSpPr txBox="1"/>
          <p:nvPr/>
        </p:nvSpPr>
        <p:spPr>
          <a:xfrm>
            <a:off x="8154324" y="43019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Graficul</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70" name="Google Shape;170;p3"/>
          <p:cNvSpPr txBox="1"/>
          <p:nvPr/>
        </p:nvSpPr>
        <p:spPr>
          <a:xfrm>
            <a:off x="8154324" y="5180723"/>
            <a:ext cx="7351823" cy="4308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0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Unitatea</a:t>
            </a:r>
            <a:r>
              <a:rPr kumimoji="0" lang="sk-SK" sz="20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legii</a:t>
            </a:r>
            <a:r>
              <a:rPr kumimoji="0" lang="sk-SK" sz="20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lui</a:t>
            </a:r>
            <a:r>
              <a:rPr kumimoji="0" lang="sk-SK" sz="20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Ohm</a:t>
            </a:r>
            <a:endParaRPr kumimoji="0" lang="sk-SK"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171" name="Google Shape;171;p3"/>
          <p:cNvSpPr txBox="1"/>
          <p:nvPr/>
        </p:nvSpPr>
        <p:spPr>
          <a:xfrm>
            <a:off x="8154324" y="59870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Ecuațiile</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8173374" y="768032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Triunghiul</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grpSp>
        <p:nvGrpSpPr>
          <p:cNvPr id="173" name="Google Shape;173;p3"/>
          <p:cNvGrpSpPr/>
          <p:nvPr/>
        </p:nvGrpSpPr>
        <p:grpSpPr>
          <a:xfrm>
            <a:off x="12490157" y="1274861"/>
            <a:ext cx="969409" cy="973196"/>
            <a:chOff x="0" y="-3175"/>
            <a:chExt cx="812800" cy="815975"/>
          </a:xfrm>
          <a:solidFill>
            <a:schemeClr val="accent2"/>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11</a:t>
              </a:r>
              <a:endParaRPr/>
            </a:p>
          </p:txBody>
        </p:sp>
      </p:grpSp>
      <p:grpSp>
        <p:nvGrpSpPr>
          <p:cNvPr id="176" name="Google Shape;176;p3"/>
          <p:cNvGrpSpPr/>
          <p:nvPr/>
        </p:nvGrpSpPr>
        <p:grpSpPr>
          <a:xfrm>
            <a:off x="12490157" y="2176259"/>
            <a:ext cx="969409" cy="973196"/>
            <a:chOff x="0" y="-3175"/>
            <a:chExt cx="812800" cy="815975"/>
          </a:xfrm>
          <a:solidFill>
            <a:schemeClr val="accent2"/>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2490157" y="3064023"/>
            <a:ext cx="969409" cy="973196"/>
            <a:chOff x="0" y="-3175"/>
            <a:chExt cx="812800" cy="815975"/>
          </a:xfrm>
          <a:solidFill>
            <a:schemeClr val="accent2"/>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2490157" y="3972728"/>
            <a:ext cx="969409" cy="973196"/>
            <a:chOff x="0" y="-3175"/>
            <a:chExt cx="812800" cy="815975"/>
          </a:xfrm>
          <a:solidFill>
            <a:schemeClr val="accent2"/>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14</a:t>
              </a:r>
              <a:endParaRPr/>
            </a:p>
          </p:txBody>
        </p:sp>
      </p:grpSp>
      <p:grpSp>
        <p:nvGrpSpPr>
          <p:cNvPr id="185" name="Google Shape;185;p3"/>
          <p:cNvGrpSpPr/>
          <p:nvPr/>
        </p:nvGrpSpPr>
        <p:grpSpPr>
          <a:xfrm>
            <a:off x="12514772" y="4873555"/>
            <a:ext cx="969409" cy="973196"/>
            <a:chOff x="0" y="-3175"/>
            <a:chExt cx="812800" cy="815975"/>
          </a:xfrm>
          <a:solidFill>
            <a:schemeClr val="accent2"/>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15</a:t>
              </a:r>
              <a:endParaRPr dirty="0"/>
            </a:p>
          </p:txBody>
        </p:sp>
      </p:grpSp>
      <p:sp>
        <p:nvSpPr>
          <p:cNvPr id="191" name="Google Shape;191;p3"/>
          <p:cNvSpPr txBox="1"/>
          <p:nvPr/>
        </p:nvSpPr>
        <p:spPr>
          <a:xfrm>
            <a:off x="6819254" y="60758"/>
            <a:ext cx="7494647" cy="14598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sk-SK" sz="6776" b="1" i="0" u="none" strike="noStrike" kern="0" cap="none" spc="0" normalizeH="0" baseline="0" noProof="0">
                <a:ln>
                  <a:noFill/>
                </a:ln>
                <a:solidFill>
                  <a:srgbClr val="000000"/>
                </a:solidFill>
                <a:effectLst/>
                <a:uLnTx/>
                <a:uFillTx/>
                <a:latin typeface="Poppins"/>
                <a:ea typeface="Poppins"/>
                <a:cs typeface="Poppins"/>
                <a:sym typeface="Poppins"/>
              </a:rPr>
              <a:t>CONŢINUT</a:t>
            </a:r>
            <a:endParaRPr kumimoji="0" lang="sk-SK"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2" name="Google Shape;192;p3"/>
          <p:cNvSpPr txBox="1"/>
          <p:nvPr/>
        </p:nvSpPr>
        <p:spPr>
          <a:xfrm>
            <a:off x="8154324" y="6845230"/>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Relația dintre tensiune, curent și rezistență</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8173374" y="858954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Forma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vectorială</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94" name="Google Shape;194;p3"/>
          <p:cNvSpPr txBox="1"/>
          <p:nvPr/>
        </p:nvSpPr>
        <p:spPr>
          <a:xfrm>
            <a:off x="8154324" y="945544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Verificarea</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experimentală</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95" name="Google Shape;195;p3"/>
          <p:cNvSpPr txBox="1"/>
          <p:nvPr/>
        </p:nvSpPr>
        <p:spPr>
          <a:xfrm>
            <a:off x="13616728" y="1358652"/>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Diagrama</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plătită</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196" name="Google Shape;196;p3"/>
          <p:cNvSpPr txBox="1"/>
          <p:nvPr/>
        </p:nvSpPr>
        <p:spPr>
          <a:xfrm>
            <a:off x="13597678" y="2414455"/>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it-IT"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Tabelul matricei legii lui Ohm</a:t>
            </a:r>
            <a:endParaRPr sz="2000" dirty="0">
              <a:latin typeface="Poppins" panose="00000500000000000000" pitchFamily="2" charset="-18"/>
              <a:cs typeface="Poppins" panose="00000500000000000000" pitchFamily="2" charset="-18"/>
            </a:endParaRPr>
          </a:p>
        </p:txBody>
      </p:sp>
      <p:sp>
        <p:nvSpPr>
          <p:cNvPr id="198" name="Google Shape;198;p3"/>
          <p:cNvSpPr txBox="1"/>
          <p:nvPr/>
        </p:nvSpPr>
        <p:spPr>
          <a:xfrm>
            <a:off x="13616728" y="3242000"/>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it-IT"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Calculul puterii electrice folosind legea lui Ohm</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661641" y="4263739"/>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Limitările</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legii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lui</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Ohm</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661642" y="5165380"/>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pl-P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Analogii ale legii lui Ohm</a:t>
            </a:r>
            <a:endParaRPr sz="2000" dirty="0">
              <a:latin typeface="Poppins" panose="00000500000000000000" pitchFamily="2" charset="-18"/>
              <a:cs typeface="Poppins" panose="00000500000000000000" pitchFamily="2" charset="-18"/>
            </a:endParaRPr>
          </a:p>
        </p:txBody>
      </p:sp>
      <p:grpSp>
        <p:nvGrpSpPr>
          <p:cNvPr id="2" name="Google Shape;116;p3">
            <a:extLst>
              <a:ext uri="{FF2B5EF4-FFF2-40B4-BE49-F238E27FC236}">
                <a16:creationId xmlns:a16="http://schemas.microsoft.com/office/drawing/2014/main" id="{453AA141-C5A9-D632-6547-53C71A4CA4E0}"/>
              </a:ext>
            </a:extLst>
          </p:cNvPr>
          <p:cNvGrpSpPr/>
          <p:nvPr/>
        </p:nvGrpSpPr>
        <p:grpSpPr>
          <a:xfrm>
            <a:off x="17343207" y="0"/>
            <a:ext cx="944794" cy="10287000"/>
            <a:chOff x="0" y="-38100"/>
            <a:chExt cx="446365" cy="2747433"/>
          </a:xfrm>
          <a:solidFill>
            <a:srgbClr val="CC5B60"/>
          </a:solidFill>
        </p:grpSpPr>
        <p:sp>
          <p:nvSpPr>
            <p:cNvPr id="3" name="Google Shape;117;p3">
              <a:extLst>
                <a:ext uri="{FF2B5EF4-FFF2-40B4-BE49-F238E27FC236}">
                  <a16:creationId xmlns:a16="http://schemas.microsoft.com/office/drawing/2014/main" id="{B84CDBEC-5DC5-73BE-3A2F-770686529453}"/>
                </a:ext>
              </a:extLst>
            </p:cNvPr>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8;p3">
              <a:extLst>
                <a:ext uri="{FF2B5EF4-FFF2-40B4-BE49-F238E27FC236}">
                  <a16:creationId xmlns:a16="http://schemas.microsoft.com/office/drawing/2014/main" id="{B82733BC-24CC-4DAF-93DC-724A535212D1}"/>
                </a:ext>
              </a:extLst>
            </p:cNvPr>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 name="Freeform 21">
            <a:extLst>
              <a:ext uri="{FF2B5EF4-FFF2-40B4-BE49-F238E27FC236}">
                <a16:creationId xmlns:a16="http://schemas.microsoft.com/office/drawing/2014/main" id="{33897369-0909-993B-E1D3-C3F88E6A72E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6" name="Freeform 46">
            <a:extLst>
              <a:ext uri="{FF2B5EF4-FFF2-40B4-BE49-F238E27FC236}">
                <a16:creationId xmlns:a16="http://schemas.microsoft.com/office/drawing/2014/main" id="{48DA5CD1-FC33-DE41-E865-BFEB126EEB7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50" name="Google Shape;150;p3"/>
          <p:cNvSpPr/>
          <p:nvPr/>
        </p:nvSpPr>
        <p:spPr>
          <a:xfrm>
            <a:off x="13753484" y="8379030"/>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reeform 21">
            <a:extLst>
              <a:ext uri="{FF2B5EF4-FFF2-40B4-BE49-F238E27FC236}">
                <a16:creationId xmlns:a16="http://schemas.microsoft.com/office/drawing/2014/main" id="{66FF8190-84EC-9E18-57CB-FC512A79689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0254E12E-BB47-33E8-6F3F-F52B1769F6A8}"/>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9" name="Obrázok 8">
            <a:extLst>
              <a:ext uri="{FF2B5EF4-FFF2-40B4-BE49-F238E27FC236}">
                <a16:creationId xmlns:a16="http://schemas.microsoft.com/office/drawing/2014/main" id="{9EF9C2A7-9E3C-B98E-677E-8F54992772A2}"/>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28188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chemeClr val="accent2"/>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673841"/>
            <a:ext cx="1310100" cy="0"/>
          </a:xfrm>
          <a:prstGeom prst="straightConnector1">
            <a:avLst/>
          </a:prstGeom>
          <a:noFill/>
          <a:ln w="95250" cap="flat" cmpd="sng">
            <a:solidFill>
              <a:srgbClr val="FFFFFF"/>
            </a:solidFill>
            <a:prstDash val="solid"/>
            <a:round/>
            <a:headEnd type="none" w="sm" len="sm"/>
            <a:tailEnd type="none" w="sm" len="sm"/>
          </a:ln>
        </p:spPr>
      </p:cxnSp>
      <p:sp>
        <p:nvSpPr>
          <p:cNvPr id="209" name="Google Shape;209;p4"/>
          <p:cNvSpPr txBox="1"/>
          <p:nvPr/>
        </p:nvSpPr>
        <p:spPr>
          <a:xfrm>
            <a:off x="7247674" y="3235285"/>
            <a:ext cx="9879449" cy="3816429"/>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55022"/>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Legea lui Ohm afirmă că tensiunea pe un conductor este direct proporțională cu curentul care trece prin el, atâta timp cât condițiile fizice și temperatura rămân constante.</a:t>
            </a: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Arial"/>
              </a:rPr>
              <a:t> </a:t>
            </a: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Prin urmare, conform legii lui Ohm, curentul printr-un conductor este direct proporțional cu tensiunea pe el, exprimată ca V ∝ I. Acest principiu stabilește relația fundamentală dintre tensiunea aplicată și curentul rezultat în conductor, făcându-l o piatră de temelie pentru înțelegerea și lucrul cu circuitele electrice. Legea lui Ohm indică faptul că curentul prezintă o relație liniară cu tensiunea.</a:t>
            </a:r>
            <a:endParaRPr kumimoji="0" lang="sk-SK"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21" name="Google Shape;221;p4"/>
          <p:cNvSpPr/>
          <p:nvPr/>
        </p:nvSpPr>
        <p:spPr>
          <a:xfrm>
            <a:off x="-1" y="2887903"/>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22" name="Google Shape;222;p4"/>
          <p:cNvSpPr txBox="1"/>
          <p:nvPr/>
        </p:nvSpPr>
        <p:spPr>
          <a:xfrm>
            <a:off x="916626" y="716120"/>
            <a:ext cx="5523408" cy="96930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sk-SK" sz="4499" b="1" i="0" u="none" strike="noStrike" kern="0" cap="none" spc="0" normalizeH="0" baseline="0" noProof="0">
                <a:ln>
                  <a:noFill/>
                </a:ln>
                <a:solidFill>
                  <a:schemeClr val="bg1"/>
                </a:solidFill>
                <a:effectLst/>
                <a:uLnTx/>
                <a:uFillTx/>
                <a:latin typeface="Poppins"/>
                <a:ea typeface="Poppins"/>
                <a:cs typeface="Poppins"/>
                <a:sym typeface="Poppins"/>
              </a:rPr>
              <a:t>LEGEA LUI OHM</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2" name="Freeform 21">
            <a:extLst>
              <a:ext uri="{FF2B5EF4-FFF2-40B4-BE49-F238E27FC236}">
                <a16:creationId xmlns:a16="http://schemas.microsoft.com/office/drawing/2014/main" id="{6D8A22EB-6421-5E84-F4FC-DAF07A3983B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31B1EC4-2B8F-1A78-25D2-68139DF296C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5435A84D-CDFE-811F-09E7-C612057FC23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46A3FAA6-9697-6549-8636-6989E0CDF7AA}"/>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6" name="Obrázok 5">
            <a:extLst>
              <a:ext uri="{FF2B5EF4-FFF2-40B4-BE49-F238E27FC236}">
                <a16:creationId xmlns:a16="http://schemas.microsoft.com/office/drawing/2014/main" id="{59A5A63A-3667-7E0D-DE24-785CDF6844D9}"/>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85878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588151" y="2572024"/>
            <a:ext cx="5421286" cy="5142951"/>
            <a:chOff x="0" y="-38100"/>
            <a:chExt cx="1427828" cy="2154398"/>
          </a:xfrm>
          <a:solidFill>
            <a:schemeClr val="accent2"/>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391278" y="2572024"/>
            <a:ext cx="5421286" cy="5235540"/>
            <a:chOff x="0" y="-38100"/>
            <a:chExt cx="1427828" cy="2154398"/>
          </a:xfrm>
          <a:solidFill>
            <a:schemeClr val="accent2"/>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235541"/>
            <a:chOff x="0" y="-38100"/>
            <a:chExt cx="1427828" cy="2154398"/>
          </a:xfrm>
          <a:solidFill>
            <a:schemeClr val="accent2"/>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0" y="0"/>
            <a:ext cx="11798533" cy="1301985"/>
            <a:chOff x="0" y="-38100"/>
            <a:chExt cx="3737049" cy="444538"/>
          </a:xfrm>
          <a:solidFill>
            <a:schemeClr val="accent2"/>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1" name="Google Shape;241;p5"/>
          <p:cNvSpPr txBox="1"/>
          <p:nvPr/>
        </p:nvSpPr>
        <p:spPr>
          <a:xfrm>
            <a:off x="538839" y="219075"/>
            <a:ext cx="10769833"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EXPLICAȚIA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43" name="Google Shape;243;p5"/>
          <p:cNvSpPr txBox="1"/>
          <p:nvPr/>
        </p:nvSpPr>
        <p:spPr>
          <a:xfrm>
            <a:off x="1333228" y="5796641"/>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sk"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I</a:t>
            </a:r>
            <a:endParaRPr dirty="0">
              <a:solidFill>
                <a:schemeClr val="bg1"/>
              </a:solidFill>
              <a:latin typeface="Poppins" panose="00000500000000000000" pitchFamily="2" charset="-18"/>
              <a:cs typeface="Poppins" panose="00000500000000000000" pitchFamily="2" charset="-18"/>
            </a:endParaRPr>
          </a:p>
        </p:txBody>
      </p:sp>
      <p:sp>
        <p:nvSpPr>
          <p:cNvPr id="245" name="Google Shape;245;p5"/>
          <p:cNvSpPr txBox="1"/>
          <p:nvPr/>
        </p:nvSpPr>
        <p:spPr>
          <a:xfrm>
            <a:off x="7317120" y="3394811"/>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247" name="Google Shape;247;p5"/>
          <p:cNvSpPr txBox="1"/>
          <p:nvPr/>
        </p:nvSpPr>
        <p:spPr>
          <a:xfrm>
            <a:off x="12933042" y="4140566"/>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6589A3E-A5CA-ACD8-8684-EFAC52D94A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2083A17-6AC8-CA4A-88F7-978E2DDDEE9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242;p5">
            <a:extLst>
              <a:ext uri="{FF2B5EF4-FFF2-40B4-BE49-F238E27FC236}">
                <a16:creationId xmlns:a16="http://schemas.microsoft.com/office/drawing/2014/main" id="{0D4EBA6A-C123-813E-5A05-F89AB72D8427}"/>
              </a:ext>
            </a:extLst>
          </p:cNvPr>
          <p:cNvSpPr txBox="1"/>
          <p:nvPr/>
        </p:nvSpPr>
        <p:spPr>
          <a:xfrm>
            <a:off x="672274" y="2576051"/>
            <a:ext cx="5337162"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Legea lui Ohm este una dintre legile fundamentale ale electrostaticii care afirmă că, tensiunea pe orice conductor este direct proporțională cu curentul care curge în acel conductor. Putem defini această condiție ca:</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244;p5">
            <a:extLst>
              <a:ext uri="{FF2B5EF4-FFF2-40B4-BE49-F238E27FC236}">
                <a16:creationId xmlns:a16="http://schemas.microsoft.com/office/drawing/2014/main" id="{DFB17A43-1977-95DD-F782-DBB2C34F80FD}"/>
              </a:ext>
            </a:extLst>
          </p:cNvPr>
          <p:cNvSpPr txBox="1"/>
          <p:nvPr/>
        </p:nvSpPr>
        <p:spPr>
          <a:xfrm>
            <a:off x="7275041" y="2576051"/>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Eliminarea semnului de proporționalitate:</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246;p5">
            <a:extLst>
              <a:ext uri="{FF2B5EF4-FFF2-40B4-BE49-F238E27FC236}">
                <a16:creationId xmlns:a16="http://schemas.microsoft.com/office/drawing/2014/main" id="{77A39048-833A-D026-C3A1-2093CF492AB1}"/>
              </a:ext>
            </a:extLst>
          </p:cNvPr>
          <p:cNvSpPr txBox="1"/>
          <p:nvPr/>
        </p:nvSpPr>
        <p:spPr>
          <a:xfrm>
            <a:off x="12297445" y="2606531"/>
            <a:ext cx="5117181"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unde </a:t>
            </a: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a:t>
            </a:r>
            <a:r>
              <a:rPr lang="ro"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este constanta de proporționalitate și se numește rezistența materialului. Rezistența materialului se calculează astfel:</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248;p5">
            <a:extLst>
              <a:ext uri="{FF2B5EF4-FFF2-40B4-BE49-F238E27FC236}">
                <a16:creationId xmlns:a16="http://schemas.microsoft.com/office/drawing/2014/main" id="{F25877A5-FB1E-BDC8-48E9-DB7A898AA486}"/>
              </a:ext>
            </a:extLst>
          </p:cNvPr>
          <p:cNvSpPr txBox="1"/>
          <p:nvPr/>
        </p:nvSpPr>
        <p:spPr>
          <a:xfrm>
            <a:off x="12456466" y="6001514"/>
            <a:ext cx="489720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ro"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Rezistența se măsoară în ohmi. Este notat cu simbolul Ω.</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92D95383-5B10-43B2-D167-7B5314B2932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7682604F-FF76-B350-054E-260DA1D98969}"/>
              </a:ext>
            </a:extLst>
          </p:cNvPr>
          <p:cNvPicPr>
            <a:picLocks noChangeAspect="1"/>
          </p:cNvPicPr>
          <p:nvPr/>
        </p:nvPicPr>
        <p:blipFill>
          <a:blip r:embed="rId5"/>
          <a:stretch>
            <a:fillRect/>
          </a:stretch>
        </p:blipFill>
        <p:spPr>
          <a:xfrm>
            <a:off x="13888623" y="264157"/>
            <a:ext cx="3106800" cy="684317"/>
          </a:xfrm>
          <a:prstGeom prst="rect">
            <a:avLst/>
          </a:prstGeom>
        </p:spPr>
      </p:pic>
      <p:pic>
        <p:nvPicPr>
          <p:cNvPr id="10" name="Obrázok 9">
            <a:extLst>
              <a:ext uri="{FF2B5EF4-FFF2-40B4-BE49-F238E27FC236}">
                <a16:creationId xmlns:a16="http://schemas.microsoft.com/office/drawing/2014/main" id="{D14CD747-D998-3AFC-BC5C-78562ABC558E}"/>
              </a:ext>
            </a:extLst>
          </p:cNvPr>
          <p:cNvPicPr>
            <a:picLocks noChangeAspect="1"/>
          </p:cNvPicPr>
          <p:nvPr/>
        </p:nvPicPr>
        <p:blipFill>
          <a:blip r:embed="rId6"/>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103330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0"/>
            <a:ext cx="6416679" cy="10287000"/>
            <a:chOff x="0" y="-38100"/>
            <a:chExt cx="1689989" cy="2747433"/>
          </a:xfrm>
          <a:solidFill>
            <a:schemeClr val="accent2"/>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32744" y="2094409"/>
            <a:ext cx="1310100" cy="0"/>
          </a:xfrm>
          <a:prstGeom prst="straightConnector1">
            <a:avLst/>
          </a:prstGeom>
          <a:noFill/>
          <a:ln w="95250" cap="flat" cmpd="sng">
            <a:solidFill>
              <a:srgbClr val="FFFFFF"/>
            </a:solidFill>
            <a:prstDash val="solid"/>
            <a:round/>
            <a:headEnd type="none" w="sm" len="sm"/>
            <a:tailEnd type="none" w="sm" len="sm"/>
          </a:ln>
        </p:spPr>
      </p:cxnSp>
      <p:sp>
        <p:nvSpPr>
          <p:cNvPr id="259" name="Google Shape;259;p6"/>
          <p:cNvSpPr txBox="1"/>
          <p:nvPr/>
        </p:nvSpPr>
        <p:spPr>
          <a:xfrm>
            <a:off x="6836371" y="2352505"/>
            <a:ext cx="11081100" cy="7155805"/>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Când toți parametrii fizici și temperaturile rămân constante, legea lui Ohm spune că tensiunea pe un conductor este direct proporțională cu curentul care circulă prin acesta.</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just"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Legea lui Ohm poate fi exprimată astfel:</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 ∝ I sau V = I × R</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just"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Unde:</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82928" marR="0" lvl="1" indent="-272477" algn="just" defTabSz="914400" rtl="0" eaLnBrk="1" fontAlgn="auto" latinLnBrk="0" hangingPunct="1">
              <a:lnSpc>
                <a:spcPct val="155020"/>
              </a:lnSpc>
              <a:spcBef>
                <a:spcPts val="0"/>
              </a:spcBef>
              <a:spcAft>
                <a:spcPts val="0"/>
              </a:spcAft>
              <a:buClr>
                <a:srgbClr val="000000"/>
              </a:buClr>
              <a:buSzPts val="2400"/>
              <a:buFont typeface="Arial"/>
              <a:buChar char="•"/>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 este constanta de proporționalitate cunoscută sub numele de rezistență,</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82928" marR="0" lvl="1" indent="-272477" algn="just" defTabSz="914400" rtl="0" eaLnBrk="1" fontAlgn="auto" latinLnBrk="0" hangingPunct="1">
              <a:lnSpc>
                <a:spcPct val="155020"/>
              </a:lnSpc>
              <a:spcBef>
                <a:spcPts val="0"/>
              </a:spcBef>
              <a:spcAft>
                <a:spcPts val="0"/>
              </a:spcAft>
              <a:buClr>
                <a:srgbClr val="000000"/>
              </a:buClr>
              <a:buSzPts val="2400"/>
              <a:buFont typeface="Arial"/>
              <a:buChar char="•"/>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 este Tensiunea aplicată și</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582928" marR="0" lvl="1" indent="-272477" algn="just" defTabSz="914400" rtl="0" eaLnBrk="1" fontAlgn="auto" latinLnBrk="0" hangingPunct="1">
              <a:lnSpc>
                <a:spcPct val="155020"/>
              </a:lnSpc>
              <a:spcBef>
                <a:spcPts val="0"/>
              </a:spcBef>
              <a:spcAft>
                <a:spcPts val="0"/>
              </a:spcAft>
              <a:buClr>
                <a:srgbClr val="000000"/>
              </a:buClr>
              <a:buSzPts val="2400"/>
              <a:buFont typeface="Arial"/>
              <a:buChar char="•"/>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I este curentul care circulă prin circuitul electric.</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just"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Formula de mai sus poate fi rearanjată pentru a calcula, de asemenea, curentul și rezistența, după cum urmează:</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Conform legii lui Ohm, curentul care trece prin conductor este:</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I = V/R</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just"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 mod similar, rezistența poate fi definită ca:</a:t>
            </a:r>
            <a:endParaRPr kumimoji="0" lang="sk-SK"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55020"/>
              </a:lnSpc>
              <a:spcBef>
                <a:spcPts val="0"/>
              </a:spcBef>
              <a:spcAft>
                <a:spcPts val="0"/>
              </a:spcAft>
              <a:buClr>
                <a:srgbClr val="000000"/>
              </a:buClr>
              <a:buSzTx/>
              <a:buFont typeface="Arial"/>
              <a:buNone/>
              <a:tabLst/>
              <a:defRPr/>
            </a:pPr>
            <a:r>
              <a:rPr kumimoji="0" lang="sk-SK"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 = V/I</a:t>
            </a:r>
            <a:endParaRPr kumimoji="0" lang="sk-SK"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60" name="Google Shape;260;p6"/>
          <p:cNvSpPr/>
          <p:nvPr/>
        </p:nvSpPr>
        <p:spPr>
          <a:xfrm>
            <a:off x="681232" y="2547260"/>
            <a:ext cx="4903139" cy="7340353"/>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61" name="Google Shape;261;p6"/>
          <p:cNvSpPr txBox="1"/>
          <p:nvPr/>
        </p:nvSpPr>
        <p:spPr>
          <a:xfrm>
            <a:off x="296004" y="653105"/>
            <a:ext cx="6058230"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FORMULA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DD25A7E2-DE97-13F4-A312-4025A160B0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2E397C2F-17B5-8A4A-8752-82C337919A9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D2CDFD1E-7651-A1F2-0CCC-CD51874A21F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14139FAF-168B-8314-0DB8-F211D348EBED}"/>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6" name="Obrázok 5">
            <a:extLst>
              <a:ext uri="{FF2B5EF4-FFF2-40B4-BE49-F238E27FC236}">
                <a16:creationId xmlns:a16="http://schemas.microsoft.com/office/drawing/2014/main" id="{1CBD4EC3-AF2E-6078-C916-C5A5D57AACBD}"/>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243924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6416679" cy="10287000"/>
            <a:chOff x="0" y="-38100"/>
            <a:chExt cx="1689989" cy="2747433"/>
          </a:xfrm>
          <a:solidFill>
            <a:schemeClr val="accent2"/>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419916" y="2065407"/>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564046" y="1689842"/>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73" name="Google Shape;273;p7"/>
          <p:cNvSpPr txBox="1"/>
          <p:nvPr/>
        </p:nvSpPr>
        <p:spPr>
          <a:xfrm>
            <a:off x="384139" y="640910"/>
            <a:ext cx="5875744"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GRAFICUL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74" name="Google Shape;274;p7"/>
          <p:cNvSpPr txBox="1"/>
          <p:nvPr/>
        </p:nvSpPr>
        <p:spPr>
          <a:xfrm>
            <a:off x="384139" y="2980509"/>
            <a:ext cx="5648400" cy="4739759"/>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4"/>
              </a:lnSpc>
              <a:spcBef>
                <a:spcPts val="0"/>
              </a:spcBef>
              <a:spcAft>
                <a:spcPts val="0"/>
              </a:spcAft>
              <a:buClr>
                <a:srgbClr val="000000"/>
              </a:buClr>
              <a:buSzTx/>
              <a:buFont typeface="Arial"/>
              <a:buNone/>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Legea lui Ohm este valabilă numai atunci când condițiile fizice, cum ar fi temperatura, rămân constante. Acest lucru se datorează faptului că fluxul de curent prin circuit poate fi afectat de schimbările de temperatură. Prin urmare, atunci când factori cum ar fi schimbarea temperaturii, legea lui Ohm poate să nu fie adevărată. De exemplu, într-un bec, temperatura crește pe măsură ce curentul care circulă prin el crește, provocând o abatere de la legea lui Ohm.</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A0F4B003-C347-E97F-4A1C-5DD035066D5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F670FD51-84FC-6532-C1C7-0FE9401C76A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182E59F5-3DD5-A85A-13D1-E38FADBDD6D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FA3246DF-759A-AE94-4918-728B5C177EEB}"/>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6" name="Obrázok 5">
            <a:extLst>
              <a:ext uri="{FF2B5EF4-FFF2-40B4-BE49-F238E27FC236}">
                <a16:creationId xmlns:a16="http://schemas.microsoft.com/office/drawing/2014/main" id="{242BE016-133C-7925-D324-30A2123A4456}"/>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319117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1" y="0"/>
            <a:ext cx="11707586" cy="2115150"/>
            <a:chOff x="0" y="-38100"/>
            <a:chExt cx="3737049" cy="802976"/>
          </a:xfrm>
          <a:solidFill>
            <a:schemeClr val="accent2"/>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8"/>
          <p:cNvSpPr/>
          <p:nvPr/>
        </p:nvSpPr>
        <p:spPr>
          <a:xfrm rot="5400000">
            <a:off x="1023200" y="2286792"/>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8"/>
          <p:cNvGrpSpPr/>
          <p:nvPr/>
        </p:nvGrpSpPr>
        <p:grpSpPr>
          <a:xfrm rot="5400000">
            <a:off x="2038137" y="3166038"/>
            <a:ext cx="771724" cy="771724"/>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79037" y="1390690"/>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15999708" y="754731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Google Shape;294;p8"/>
          <p:cNvGraphicFramePr/>
          <p:nvPr>
            <p:extLst>
              <p:ext uri="{D42A27DB-BD31-4B8C-83A1-F6EECF244321}">
                <p14:modId xmlns:p14="http://schemas.microsoft.com/office/powerpoint/2010/main" val="3452917575"/>
              </p:ext>
            </p:extLst>
          </p:nvPr>
        </p:nvGraphicFramePr>
        <p:xfrm>
          <a:off x="4794943" y="2899703"/>
          <a:ext cx="10602825" cy="5407575"/>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ro" sz="2000" b="1" u="none" strike="noStrike" cap="none" dirty="0">
                          <a:solidFill>
                            <a:schemeClr val="bg1"/>
                          </a:solidFill>
                          <a:latin typeface="Poppins" panose="00000500000000000000" pitchFamily="2" charset="-18"/>
                          <a:ea typeface="Inter"/>
                          <a:cs typeface="Poppins" panose="00000500000000000000" pitchFamily="2" charset="-18"/>
                          <a:sym typeface="Inter"/>
                        </a:rPr>
                        <a:t>Cantitate fizica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b="1" u="none" strike="noStrike" cap="none">
                          <a:solidFill>
                            <a:schemeClr val="bg1"/>
                          </a:solidFill>
                          <a:latin typeface="Poppins" panose="00000500000000000000" pitchFamily="2" charset="-18"/>
                          <a:ea typeface="Inter"/>
                          <a:cs typeface="Poppins" panose="00000500000000000000" pitchFamily="2" charset="-18"/>
                          <a:sym typeface="Inter"/>
                        </a:rPr>
                        <a:t>Unitate de măsură</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b="1" u="none" strike="noStrike" cap="none">
                          <a:solidFill>
                            <a:schemeClr val="bg1"/>
                          </a:solidFill>
                          <a:latin typeface="Poppins" panose="00000500000000000000" pitchFamily="2" charset="-18"/>
                          <a:ea typeface="Inter"/>
                          <a:cs typeface="Poppins" panose="00000500000000000000" pitchFamily="2" charset="-18"/>
                          <a:sym typeface="Inter"/>
                        </a:rPr>
                        <a:t>Abrevierea unității</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Curent(C)</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Amper</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Tensiune (V)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Volt</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V</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291400">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Rezistenta(R)</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a:solidFill>
                            <a:schemeClr val="bg1"/>
                          </a:solidFill>
                          <a:latin typeface="Poppins" panose="00000500000000000000" pitchFamily="2" charset="-18"/>
                          <a:ea typeface="Inter"/>
                          <a:cs typeface="Poppins" panose="00000500000000000000" pitchFamily="2" charset="-18"/>
                          <a:sym typeface="Inter"/>
                        </a:rPr>
                        <a:t>Ohm</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tc>
                  <a:txBody>
                    <a:bodyPr/>
                    <a:lstStyle/>
                    <a:p>
                      <a:pPr marL="0" marR="0" lvl="0" indent="0" algn="ctr" rtl="0">
                        <a:lnSpc>
                          <a:spcPct val="140014"/>
                        </a:lnSpc>
                        <a:spcBef>
                          <a:spcPts val="0"/>
                        </a:spcBef>
                        <a:spcAft>
                          <a:spcPts val="0"/>
                        </a:spcAft>
                        <a:buNone/>
                      </a:pPr>
                      <a:r>
                        <a:rPr lang="ro" sz="2000" u="none" strike="noStrike" cap="none" dirty="0">
                          <a:solidFill>
                            <a:schemeClr val="bg1"/>
                          </a:solidFill>
                          <a:latin typeface="Poppins" panose="00000500000000000000" pitchFamily="2" charset="-18"/>
                          <a:ea typeface="Inter"/>
                          <a:cs typeface="Poppins" panose="00000500000000000000" pitchFamily="2" charset="-18"/>
                          <a:sym typeface="Inter"/>
                        </a:rPr>
                        <a:t>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bl>
          </a:graphicData>
        </a:graphic>
      </p:graphicFrame>
      <p:sp>
        <p:nvSpPr>
          <p:cNvPr id="295" name="Google Shape;295;p8"/>
          <p:cNvSpPr txBox="1"/>
          <p:nvPr/>
        </p:nvSpPr>
        <p:spPr>
          <a:xfrm>
            <a:off x="404407" y="419099"/>
            <a:ext cx="7458344"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UNITATEA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96" name="Google Shape;296;p8"/>
          <p:cNvSpPr txBox="1"/>
          <p:nvPr/>
        </p:nvSpPr>
        <p:spPr>
          <a:xfrm>
            <a:off x="1388003" y="4303477"/>
            <a:ext cx="4110987" cy="172354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it-IT"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Trei marimi fizice:</a:t>
            </a:r>
            <a:endParaRPr kumimoji="0" lang="it-IT"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690881" marR="0" lvl="1" indent="-345439" algn="l" defTabSz="914400" rtl="0" eaLnBrk="1" fontAlgn="auto" latinLnBrk="0" hangingPunct="1">
              <a:lnSpc>
                <a:spcPct val="140000"/>
              </a:lnSpc>
              <a:spcBef>
                <a:spcPts val="0"/>
              </a:spcBef>
              <a:spcAft>
                <a:spcPts val="0"/>
              </a:spcAft>
              <a:buClr>
                <a:srgbClr val="000000"/>
              </a:buClr>
              <a:buSzPts val="3200"/>
              <a:buFont typeface="Arial"/>
              <a:buChar char="•"/>
              <a:tabLst/>
              <a:defRPr/>
            </a:pPr>
            <a:r>
              <a:rPr kumimoji="0" lang="it-IT"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Actual</a:t>
            </a:r>
            <a:endParaRPr kumimoji="0" lang="it-IT"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690881" marR="0" lvl="1" indent="-345439" algn="l" defTabSz="914400" rtl="0" eaLnBrk="1" fontAlgn="auto" latinLnBrk="0" hangingPunct="1">
              <a:lnSpc>
                <a:spcPct val="140000"/>
              </a:lnSpc>
              <a:spcBef>
                <a:spcPts val="0"/>
              </a:spcBef>
              <a:spcAft>
                <a:spcPts val="0"/>
              </a:spcAft>
              <a:buClr>
                <a:srgbClr val="000000"/>
              </a:buClr>
              <a:buSzPts val="3200"/>
              <a:buFont typeface="Arial"/>
              <a:buChar char="•"/>
              <a:tabLst/>
              <a:defRPr/>
            </a:pPr>
            <a:r>
              <a:rPr kumimoji="0" lang="it-IT"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Voltaj</a:t>
            </a:r>
            <a:endParaRPr kumimoji="0" lang="it-IT"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690881" marR="0" lvl="1" indent="-345439" algn="l" defTabSz="914400" rtl="0" eaLnBrk="1" fontAlgn="auto" latinLnBrk="0" hangingPunct="1">
              <a:lnSpc>
                <a:spcPct val="140000"/>
              </a:lnSpc>
              <a:spcBef>
                <a:spcPts val="0"/>
              </a:spcBef>
              <a:spcAft>
                <a:spcPts val="0"/>
              </a:spcAft>
              <a:buClr>
                <a:srgbClr val="000000"/>
              </a:buClr>
              <a:buSzPts val="3200"/>
              <a:buFont typeface="Arial"/>
              <a:buChar char="•"/>
              <a:tabLst/>
              <a:defRPr/>
            </a:pPr>
            <a:r>
              <a:rPr kumimoji="0" lang="it-IT"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Rezistenţă</a:t>
            </a:r>
            <a:endParaRPr kumimoji="0" lang="it-IT"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D60E676A-1B17-83E6-1B21-04BBDFC43C9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F3E0CCE-70A1-B5E4-79E5-168C203B238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E4FF9C1F-A166-74FA-1A9D-060E28943C1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EA070296-F356-B5B3-4D3F-48908DF8A348}"/>
              </a:ext>
            </a:extLst>
          </p:cNvPr>
          <p:cNvPicPr>
            <a:picLocks noChangeAspect="1"/>
          </p:cNvPicPr>
          <p:nvPr/>
        </p:nvPicPr>
        <p:blipFill>
          <a:blip r:embed="rId5"/>
          <a:stretch>
            <a:fillRect/>
          </a:stretch>
        </p:blipFill>
        <p:spPr>
          <a:xfrm>
            <a:off x="13888623" y="264157"/>
            <a:ext cx="3106800" cy="684317"/>
          </a:xfrm>
          <a:prstGeom prst="rect">
            <a:avLst/>
          </a:prstGeom>
        </p:spPr>
      </p:pic>
      <p:pic>
        <p:nvPicPr>
          <p:cNvPr id="6" name="Obrázok 5">
            <a:extLst>
              <a:ext uri="{FF2B5EF4-FFF2-40B4-BE49-F238E27FC236}">
                <a16:creationId xmlns:a16="http://schemas.microsoft.com/office/drawing/2014/main" id="{7D8603BD-09E6-1A00-C299-01EA157F8D1E}"/>
              </a:ext>
            </a:extLst>
          </p:cNvPr>
          <p:cNvPicPr>
            <a:picLocks noChangeAspect="1"/>
          </p:cNvPicPr>
          <p:nvPr/>
        </p:nvPicPr>
        <p:blipFill>
          <a:blip r:embed="rId6"/>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428779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805057" cy="10254342"/>
            <a:chOff x="0" y="-38100"/>
            <a:chExt cx="1965855" cy="2443570"/>
          </a:xfrm>
          <a:solidFill>
            <a:schemeClr val="accent2"/>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418814" y="1698166"/>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5817763"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992873" y="2412697"/>
            <a:ext cx="5747112" cy="7182498"/>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317" name="Google Shape;317;p9"/>
          <p:cNvSpPr txBox="1"/>
          <p:nvPr/>
        </p:nvSpPr>
        <p:spPr>
          <a:xfrm>
            <a:off x="554486" y="728862"/>
            <a:ext cx="6961731"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ECUAȚIILE LEGII LUI OHM</a:t>
            </a:r>
            <a:endParaRPr kumimoji="0" lang="sk-SK" sz="4500" b="1"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318" name="Google Shape;318;p9"/>
          <p:cNvSpPr txBox="1"/>
          <p:nvPr/>
        </p:nvSpPr>
        <p:spPr>
          <a:xfrm>
            <a:off x="9321160" y="3020626"/>
            <a:ext cx="6815835" cy="34470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Legea lui Ohm oferă trei ecuații care sunt:</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 = I × R</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I = V/R</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 = V/I</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Unde:</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 este tensiunea</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Eu sunt curentul</a:t>
            </a:r>
            <a:endParaRPr kumimoji="0" lang="pt-BR" sz="2000" b="0" i="0" u="none" strike="noStrike" kern="0" cap="none" spc="0" normalizeH="0" baseline="0" noProof="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 este rezistența</a:t>
            </a:r>
            <a:endParaRPr kumimoji="0" lang="pt-BR" sz="20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 name="Freeform 21">
            <a:extLst>
              <a:ext uri="{FF2B5EF4-FFF2-40B4-BE49-F238E27FC236}">
                <a16:creationId xmlns:a16="http://schemas.microsoft.com/office/drawing/2014/main" id="{5B2B8912-DC9E-06F5-B876-B6B60A4D30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B199ADE-E539-D85D-B382-E610A421609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432574B7-1E3A-B615-4144-9F6839F4E08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AF2BF985-4CCD-3E78-5631-D4B4861053C4}"/>
              </a:ext>
            </a:extLst>
          </p:cNvPr>
          <p:cNvPicPr>
            <a:picLocks noChangeAspect="1"/>
          </p:cNvPicPr>
          <p:nvPr/>
        </p:nvPicPr>
        <p:blipFill>
          <a:blip r:embed="rId6"/>
          <a:stretch>
            <a:fillRect/>
          </a:stretch>
        </p:blipFill>
        <p:spPr>
          <a:xfrm>
            <a:off x="13888623" y="264157"/>
            <a:ext cx="3106800" cy="684317"/>
          </a:xfrm>
          <a:prstGeom prst="rect">
            <a:avLst/>
          </a:prstGeom>
        </p:spPr>
      </p:pic>
      <p:pic>
        <p:nvPicPr>
          <p:cNvPr id="6" name="Obrázok 5">
            <a:extLst>
              <a:ext uri="{FF2B5EF4-FFF2-40B4-BE49-F238E27FC236}">
                <a16:creationId xmlns:a16="http://schemas.microsoft.com/office/drawing/2014/main" id="{CB9B7E38-6138-25A3-C704-D887DFED9D59}"/>
              </a:ext>
            </a:extLst>
          </p:cNvPr>
          <p:cNvPicPr>
            <a:picLocks noChangeAspect="1"/>
          </p:cNvPicPr>
          <p:nvPr/>
        </p:nvPicPr>
        <p:blipFill>
          <a:blip r:embed="rId7"/>
          <a:stretch>
            <a:fillRect/>
          </a:stretch>
        </p:blipFill>
        <p:spPr>
          <a:xfrm>
            <a:off x="13965582" y="262193"/>
            <a:ext cx="2952881" cy="619500"/>
          </a:xfrm>
          <a:prstGeom prst="rect">
            <a:avLst/>
          </a:prstGeom>
        </p:spPr>
      </p:pic>
    </p:spTree>
    <p:extLst>
      <p:ext uri="{BB962C8B-B14F-4D97-AF65-F5344CB8AC3E}">
        <p14:creationId xmlns:p14="http://schemas.microsoft.com/office/powerpoint/2010/main" val="10441896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1484</Words>
  <Application>Microsoft Office PowerPoint</Application>
  <PresentationFormat>Vlastná</PresentationFormat>
  <Paragraphs>175</Paragraphs>
  <Slides>20</Slides>
  <Notes>20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Open Sans</vt:lpstr>
      <vt:lpstr>Arial</vt:lpstr>
      <vt:lpstr>Calibri</vt:lpstr>
      <vt:lpstr>Poppins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15</cp:revision>
  <dcterms:created xsi:type="dcterms:W3CDTF">2006-08-16T00:00:00Z</dcterms:created>
  <dcterms:modified xsi:type="dcterms:W3CDTF">2024-09-23T21:16:42Z</dcterms:modified>
</cp:coreProperties>
</file>