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330" r:id="rId3"/>
    <p:sldId id="366"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70"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varScale="1">
        <p:scale>
          <a:sx n="42" d="100"/>
          <a:sy n="42"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83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61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70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7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1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48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95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3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091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2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26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93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83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93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6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02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23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01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84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8.jpg"/><Relationship Id="rId7" Type="http://schemas.openxmlformats.org/officeDocument/2006/relationships/hyperlink" Target="https://www.youtube.com/watch?v=Hbw9Se42aZ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_rSHqvjDksg"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png"/><Relationship Id="rId7"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96074" y="668724"/>
            <a:ext cx="17695852" cy="8949552"/>
          </a:xfrm>
          <a:custGeom>
            <a:avLst/>
            <a:gdLst/>
            <a:ahLst/>
            <a:cxnLst/>
            <a:rect l="l" t="t" r="r" b="b"/>
            <a:pathLst>
              <a:path w="17695852" h="8949552" extrusionOk="0">
                <a:moveTo>
                  <a:pt x="0" y="0"/>
                </a:moveTo>
                <a:lnTo>
                  <a:pt x="17695852" y="0"/>
                </a:lnTo>
                <a:lnTo>
                  <a:pt x="17695852" y="8949552"/>
                </a:lnTo>
                <a:lnTo>
                  <a:pt x="0" y="8949552"/>
                </a:lnTo>
                <a:lnTo>
                  <a:pt x="0" y="0"/>
                </a:lnTo>
                <a:close/>
              </a:path>
            </a:pathLst>
          </a:custGeom>
          <a:blipFill rotWithShape="1">
            <a:blip r:embed="rId3">
              <a:alphaModFix/>
            </a:blip>
            <a:stretch>
              <a:fillRect l="-2146" t="-7021" r="-296" b="-6166"/>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0"/>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29" name="Google Shape;329;p10"/>
          <p:cNvCxnSpPr/>
          <p:nvPr/>
        </p:nvCxnSpPr>
        <p:spPr>
          <a:xfrm>
            <a:off x="525760" y="2806176"/>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241347" y="771507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25C1E878-A3B6-E0C8-AB32-68A3C357209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DDF28C6-D1CC-A0EA-933E-6F5379746D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338;p10">
            <a:extLst>
              <a:ext uri="{FF2B5EF4-FFF2-40B4-BE49-F238E27FC236}">
                <a16:creationId xmlns:a16="http://schemas.microsoft.com/office/drawing/2014/main" id="{E4505D2C-91BA-98C7-011B-BA41A5C69312}"/>
              </a:ext>
            </a:extLst>
          </p:cNvPr>
          <p:cNvGraphicFramePr/>
          <p:nvPr>
            <p:extLst>
              <p:ext uri="{D42A27DB-BD31-4B8C-83A1-F6EECF244321}">
                <p14:modId xmlns:p14="http://schemas.microsoft.com/office/powerpoint/2010/main" val="4117689588"/>
              </p:ext>
            </p:extLst>
          </p:nvPr>
        </p:nvGraphicFramePr>
        <p:xfrm>
          <a:off x="8693259" y="1878455"/>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20000"/>
                    </a:ext>
                  </a:extLst>
                </a:gridCol>
                <a:gridCol w="2953325">
                  <a:extLst>
                    <a:ext uri="{9D8B030D-6E8A-4147-A177-3AD203B41FA5}">
                      <a16:colId xmlns:a16="http://schemas.microsoft.com/office/drawing/2014/main" val="20001"/>
                    </a:ext>
                  </a:extLst>
                </a:gridCol>
                <a:gridCol w="2953325">
                  <a:extLst>
                    <a:ext uri="{9D8B030D-6E8A-4147-A177-3AD203B41FA5}">
                      <a16:colId xmlns:a16="http://schemas.microsoft.com/office/drawing/2014/main" val="20002"/>
                    </a:ext>
                  </a:extLst>
                </a:gridCol>
              </a:tblGrid>
              <a:tr h="1465025">
                <a:tc>
                  <a:txBody>
                    <a:bodyPr/>
                    <a:lstStyle/>
                    <a:p>
                      <a:pPr marL="0" marR="0" lvl="0" indent="0" algn="ctr" rtl="0">
                        <a:lnSpc>
                          <a:spcPct val="140016"/>
                        </a:lnSpc>
                        <a:spcBef>
                          <a:spcPts val="0"/>
                        </a:spcBef>
                        <a:spcAft>
                          <a:spcPts val="0"/>
                        </a:spcAft>
                        <a:buNone/>
                      </a:pPr>
                      <a:r>
                        <a:rPr lang="el" sz="2000" b="1" u="none" strike="noStrike" cap="none" dirty="0">
                          <a:solidFill>
                            <a:srgbClr val="000000"/>
                          </a:solidFill>
                          <a:latin typeface="Poppins" panose="00000500000000000000" pitchFamily="2" charset="-18"/>
                          <a:ea typeface="Inter"/>
                          <a:cs typeface="Poppins" panose="00000500000000000000" pitchFamily="2" charset="-18"/>
                          <a:sym typeface="Inter"/>
                        </a:rPr>
                        <a:t>Τάση</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l" sz="2000" b="1" u="none" strike="noStrike" cap="none" dirty="0">
                          <a:solidFill>
                            <a:srgbClr val="000000"/>
                          </a:solidFill>
                          <a:latin typeface="Poppins" panose="00000500000000000000" pitchFamily="2" charset="-18"/>
                          <a:ea typeface="Inter"/>
                          <a:cs typeface="Poppins" panose="00000500000000000000" pitchFamily="2" charset="-18"/>
                          <a:sym typeface="Inter"/>
                        </a:rPr>
                        <a:t>Ρεύμα</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l" sz="2000" b="1" u="none" strike="noStrike" cap="none">
                          <a:solidFill>
                            <a:srgbClr val="000000"/>
                          </a:solidFill>
                          <a:latin typeface="Poppins" panose="00000500000000000000" pitchFamily="2" charset="-18"/>
                          <a:ea typeface="Inter"/>
                          <a:cs typeface="Poppins" panose="00000500000000000000" pitchFamily="2" charset="-18"/>
                          <a:sym typeface="Inter"/>
                        </a:rPr>
                        <a:t>Αντίσταση</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0"/>
                  </a:ext>
                </a:extLst>
              </a:tr>
              <a:tr h="1465025">
                <a:tc>
                  <a:txBody>
                    <a:bodyPr/>
                    <a:lstStyle/>
                    <a:p>
                      <a:pPr marL="0" marR="0" lvl="0" indent="0" algn="ctr" rtl="0">
                        <a:lnSpc>
                          <a:spcPct val="140015"/>
                        </a:lnSpc>
                        <a:spcBef>
                          <a:spcPts val="0"/>
                        </a:spcBef>
                        <a:spcAft>
                          <a:spcPts val="0"/>
                        </a:spcAft>
                        <a:buNone/>
                      </a:pPr>
                      <a:r>
                        <a:rPr lang="el" sz="2000" u="none" strike="noStrike" cap="none">
                          <a:solidFill>
                            <a:srgbClr val="000000"/>
                          </a:solidFill>
                          <a:latin typeface="Poppins" panose="00000500000000000000" pitchFamily="2" charset="-18"/>
                          <a:ea typeface="Inter"/>
                          <a:cs typeface="Poppins" panose="00000500000000000000" pitchFamily="2" charset="-18"/>
                          <a:sym typeface="Inter"/>
                        </a:rPr>
                        <a:t>2V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l" sz="2000" u="none" strike="noStrike" cap="none" dirty="0">
                          <a:solidFill>
                            <a:srgbClr val="000000"/>
                          </a:solidFill>
                          <a:latin typeface="Poppins" panose="00000500000000000000" pitchFamily="2" charset="-18"/>
                          <a:ea typeface="Inter"/>
                          <a:cs typeface="Poppins" panose="00000500000000000000" pitchFamily="2" charset="-18"/>
                          <a:sym typeface="Inter"/>
                        </a:rPr>
                        <a:t>1/2 Α</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l"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1"/>
                  </a:ext>
                </a:extLst>
              </a:tr>
              <a:tr h="1465025">
                <a:tc>
                  <a:txBody>
                    <a:bodyPr/>
                    <a:lstStyle/>
                    <a:p>
                      <a:pPr marL="0" marR="0" lvl="0" indent="0" algn="ctr" rtl="0">
                        <a:lnSpc>
                          <a:spcPct val="140016"/>
                        </a:lnSpc>
                        <a:spcBef>
                          <a:spcPts val="0"/>
                        </a:spcBef>
                        <a:spcAft>
                          <a:spcPts val="0"/>
                        </a:spcAft>
                        <a:buNone/>
                      </a:pPr>
                      <a:r>
                        <a:rPr lang="el" sz="2000" u="none" strike="noStrike" cap="none">
                          <a:solidFill>
                            <a:srgbClr val="000000"/>
                          </a:solidFill>
                          <a:latin typeface="Poppins" panose="00000500000000000000" pitchFamily="2" charset="-18"/>
                          <a:ea typeface="Inter"/>
                          <a:cs typeface="Poppins" panose="00000500000000000000" pitchFamily="2" charset="-18"/>
                          <a:sym typeface="Inter"/>
                        </a:rPr>
                        <a:t>4V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l" sz="2000" u="none" strike="noStrike" cap="none">
                          <a:solidFill>
                            <a:srgbClr val="000000"/>
                          </a:solidFill>
                          <a:latin typeface="Poppins" panose="00000500000000000000" pitchFamily="2" charset="-18"/>
                          <a:ea typeface="Inter"/>
                          <a:cs typeface="Poppins" panose="00000500000000000000" pitchFamily="2" charset="-18"/>
                          <a:sym typeface="Inter"/>
                        </a:rPr>
                        <a:t>1Α</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l"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2"/>
                  </a:ext>
                </a:extLst>
              </a:tr>
              <a:tr h="1465025">
                <a:tc>
                  <a:txBody>
                    <a:bodyPr/>
                    <a:lstStyle/>
                    <a:p>
                      <a:pPr marL="0" marR="0" lvl="0" indent="0" algn="ctr" rtl="0">
                        <a:lnSpc>
                          <a:spcPct val="140016"/>
                        </a:lnSpc>
                        <a:spcBef>
                          <a:spcPts val="0"/>
                        </a:spcBef>
                        <a:spcAft>
                          <a:spcPts val="0"/>
                        </a:spcAft>
                        <a:buNone/>
                      </a:pPr>
                      <a:r>
                        <a:rPr lang="el" sz="2000" u="none" strike="noStrike" cap="none">
                          <a:solidFill>
                            <a:srgbClr val="000000"/>
                          </a:solidFill>
                          <a:latin typeface="Poppins" panose="00000500000000000000" pitchFamily="2" charset="-18"/>
                          <a:ea typeface="Inter"/>
                          <a:cs typeface="Poppins" panose="00000500000000000000" pitchFamily="2" charset="-18"/>
                          <a:sym typeface="Inter"/>
                        </a:rPr>
                        <a:t>8V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l" sz="2000" u="none" strike="noStrike" cap="none">
                          <a:solidFill>
                            <a:srgbClr val="000000"/>
                          </a:solidFill>
                          <a:latin typeface="Poppins" panose="00000500000000000000" pitchFamily="2" charset="-18"/>
                          <a:ea typeface="Inter"/>
                          <a:cs typeface="Poppins" panose="00000500000000000000" pitchFamily="2" charset="-18"/>
                          <a:sym typeface="Inter"/>
                        </a:rPr>
                        <a:t>2Α</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l"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Google Shape;339;p10">
            <a:extLst>
              <a:ext uri="{FF2B5EF4-FFF2-40B4-BE49-F238E27FC236}">
                <a16:creationId xmlns:a16="http://schemas.microsoft.com/office/drawing/2014/main" id="{95481FD5-A41D-F36C-5488-38A1103AA97B}"/>
              </a:ext>
            </a:extLst>
          </p:cNvPr>
          <p:cNvSpPr txBox="1"/>
          <p:nvPr/>
        </p:nvSpPr>
        <p:spPr>
          <a:xfrm>
            <a:off x="525760" y="587464"/>
            <a:ext cx="7209185" cy="207710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499" b="1" i="0" u="none" strike="noStrike" cap="none" dirty="0">
                <a:solidFill>
                  <a:srgbClr val="FFFFFF"/>
                </a:solidFill>
                <a:latin typeface="Poppins"/>
                <a:ea typeface="Poppins"/>
                <a:cs typeface="Poppins"/>
                <a:sym typeface="Poppins"/>
              </a:rPr>
              <a:t>ΣΧΕΣΗ ΜΕΤΑΞΥ ΤΑΣΗ, ΡΕΥΜΑΤΟΣ ΚΑΙ ΑΝΤΙΣΤΑΣΗΣ</a:t>
            </a:r>
            <a:endParaRPr dirty="0"/>
          </a:p>
        </p:txBody>
      </p:sp>
      <p:sp>
        <p:nvSpPr>
          <p:cNvPr id="6" name="Google Shape;340;p10">
            <a:extLst>
              <a:ext uri="{FF2B5EF4-FFF2-40B4-BE49-F238E27FC236}">
                <a16:creationId xmlns:a16="http://schemas.microsoft.com/office/drawing/2014/main" id="{E3A10AAD-92C6-EB52-C424-A9D4B664377A}"/>
              </a:ext>
            </a:extLst>
          </p:cNvPr>
          <p:cNvSpPr txBox="1"/>
          <p:nvPr/>
        </p:nvSpPr>
        <p:spPr>
          <a:xfrm>
            <a:off x="415651" y="3554872"/>
            <a:ext cx="7169700" cy="301621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Η σχέση μεταξύ τάσης, ρεύματος και αντίστασης μπορεί εύκολα να μελετηθεί χρησιμοποιώντας τον τύπο:</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Οπου:</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είναι η τάση</a:t>
            </a:r>
            <a:endParaRPr sz="2000" dirty="0">
              <a:solidFill>
                <a:schemeClr val="bg1"/>
              </a:solidFill>
              <a:latin typeface="Poppins" panose="00000500000000000000" pitchFamily="2" charset="-18"/>
              <a:cs typeface="Poppins" panose="00000500000000000000" pitchFamily="2" charset="-18"/>
            </a:endParaRPr>
          </a:p>
          <a:p>
            <a:pPr algn="ctr">
              <a:lnSpc>
                <a:spcPct val="140013"/>
              </a:lnSpc>
            </a:pPr>
            <a:r>
              <a:rPr lang="el" sz="2000" b="1" dirty="0">
                <a:solidFill>
                  <a:schemeClr val="bg1"/>
                </a:solidFill>
                <a:latin typeface="Poppins" panose="00000500000000000000" pitchFamily="2" charset="-18"/>
                <a:ea typeface="Open Sans"/>
                <a:cs typeface="Poppins"/>
                <a:sym typeface="Open Sans"/>
              </a:rPr>
              <a:t>Ι</a:t>
            </a:r>
            <a:r>
              <a:rPr lang="el" sz="2000" b="1" i="0" u="none" strike="noStrike" cap="none" dirty="0">
                <a:solidFill>
                  <a:schemeClr val="bg1"/>
                </a:solidFill>
                <a:latin typeface="Poppins" panose="00000500000000000000" pitchFamily="2" charset="-18"/>
                <a:ea typeface="Open Sans"/>
                <a:cs typeface="Poppins"/>
                <a:sym typeface="Open Sans"/>
              </a:rPr>
              <a:t> </a:t>
            </a:r>
            <a:r>
              <a:rPr lang="el" sz="2000" b="1" dirty="0">
                <a:solidFill>
                  <a:schemeClr val="bg1"/>
                </a:solidFill>
                <a:latin typeface="Poppins" panose="00000500000000000000" pitchFamily="2" charset="-18"/>
                <a:ea typeface="Open Sans"/>
                <a:cs typeface="Poppins"/>
                <a:sym typeface="Open Sans"/>
              </a:rPr>
              <a:t>το ρεύμα </a:t>
            </a:r>
            <a:endParaRPr sz="2000" dirty="0">
              <a:solidFill>
                <a:schemeClr val="bg1"/>
              </a:solidFill>
              <a:latin typeface="Poppins"/>
              <a:cs typeface="Poppins"/>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είναι η αντίσταση</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70D68A88-5759-E28D-D27F-7FA32C2C715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5D6EEA85-77A3-41DE-F00D-5411242FC27F}"/>
              </a:ext>
            </a:extLst>
          </p:cNvPr>
          <p:cNvPicPr>
            <a:picLocks noChangeAspect="1"/>
          </p:cNvPicPr>
          <p:nvPr/>
        </p:nvPicPr>
        <p:blipFill>
          <a:blip r:embed="rId5"/>
          <a:stretch>
            <a:fillRect/>
          </a:stretch>
        </p:blipFill>
        <p:spPr>
          <a:xfrm>
            <a:off x="13888623" y="258603"/>
            <a:ext cx="3106800" cy="684317"/>
          </a:xfrm>
          <a:prstGeom prst="rect">
            <a:avLst/>
          </a:prstGeom>
        </p:spPr>
      </p:pic>
      <p:pic>
        <p:nvPicPr>
          <p:cNvPr id="9" name="Obrázok 8">
            <a:extLst>
              <a:ext uri="{FF2B5EF4-FFF2-40B4-BE49-F238E27FC236}">
                <a16:creationId xmlns:a16="http://schemas.microsoft.com/office/drawing/2014/main" id="{E2E2F692-BA77-1E93-2DE4-EF290F85C117}"/>
              </a:ext>
            </a:extLst>
          </p:cNvPr>
          <p:cNvPicPr>
            <a:picLocks noChangeAspect="1"/>
          </p:cNvPicPr>
          <p:nvPr/>
        </p:nvPicPr>
        <p:blipFill>
          <a:blip r:embed="rId6"/>
          <a:stretch>
            <a:fillRect/>
          </a:stretch>
        </p:blipFill>
        <p:spPr>
          <a:xfrm>
            <a:off x="14051280" y="349749"/>
            <a:ext cx="2998013" cy="505347"/>
          </a:xfrm>
          <a:prstGeom prst="rect">
            <a:avLst/>
          </a:prstGeom>
        </p:spPr>
      </p:pic>
    </p:spTree>
    <p:extLst>
      <p:ext uri="{BB962C8B-B14F-4D97-AF65-F5344CB8AC3E}">
        <p14:creationId xmlns:p14="http://schemas.microsoft.com/office/powerpoint/2010/main" val="35071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Google Shape;324;p10">
            <a:extLst>
              <a:ext uri="{FF2B5EF4-FFF2-40B4-BE49-F238E27FC236}">
                <a16:creationId xmlns:a16="http://schemas.microsoft.com/office/drawing/2014/main" id="{E2A74003-BA5A-3F7A-DCF9-C36C47A0FF1D}"/>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51" name="Google Shape;351;p11"/>
          <p:cNvCxnSpPr/>
          <p:nvPr/>
        </p:nvCxnSpPr>
        <p:spPr>
          <a:xfrm>
            <a:off x="579714" y="2329851"/>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104695" y="784227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18CCB7B8-045D-7DE6-6C43-83163ED5679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131AC54-3EA1-AEA6-43FA-1293D7B3F3E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361;p11">
            <a:extLst>
              <a:ext uri="{FF2B5EF4-FFF2-40B4-BE49-F238E27FC236}">
                <a16:creationId xmlns:a16="http://schemas.microsoft.com/office/drawing/2014/main" id="{E10517F7-1C02-FA2B-CE77-A43F00D1888F}"/>
              </a:ext>
            </a:extLst>
          </p:cNvPr>
          <p:cNvSpPr txBox="1"/>
          <p:nvPr/>
        </p:nvSpPr>
        <p:spPr>
          <a:xfrm>
            <a:off x="579714" y="847297"/>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499" b="1" i="0" u="none" strike="noStrike" cap="none" dirty="0">
                <a:solidFill>
                  <a:schemeClr val="bg1"/>
                </a:solidFill>
                <a:latin typeface="Poppins"/>
                <a:ea typeface="Poppins"/>
                <a:cs typeface="Poppins"/>
                <a:sym typeface="Poppins"/>
              </a:rPr>
              <a:t>ΤΡΙΓΩΝΟ ΤΟΥ ΝΟΜΟΥ ΤΟΥ </a:t>
            </a:r>
            <a:r>
              <a:rPr lang="el-GR" sz="4499" b="1" i="0" u="none" strike="noStrike" cap="none" dirty="0">
                <a:solidFill>
                  <a:schemeClr val="bg1"/>
                </a:solidFill>
                <a:latin typeface="Poppins"/>
                <a:ea typeface="Poppins"/>
                <a:cs typeface="Poppins"/>
                <a:sym typeface="Poppins"/>
              </a:rPr>
              <a:t>Ωμ</a:t>
            </a:r>
            <a:endParaRPr dirty="0">
              <a:solidFill>
                <a:schemeClr val="bg1"/>
              </a:solidFill>
            </a:endParaRPr>
          </a:p>
        </p:txBody>
      </p:sp>
      <p:sp>
        <p:nvSpPr>
          <p:cNvPr id="6" name="Google Shape;362;p11">
            <a:extLst>
              <a:ext uri="{FF2B5EF4-FFF2-40B4-BE49-F238E27FC236}">
                <a16:creationId xmlns:a16="http://schemas.microsoft.com/office/drawing/2014/main" id="{A8B80E6D-60B5-F5E7-52D0-0F0B9C61E4A5}"/>
              </a:ext>
            </a:extLst>
          </p:cNvPr>
          <p:cNvSpPr txBox="1"/>
          <p:nvPr/>
        </p:nvSpPr>
        <p:spPr>
          <a:xfrm>
            <a:off x="620401" y="3087232"/>
            <a:ext cx="67602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Το τρίγωνο του νόμου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είναι ένα οπτικό βοήθημα που έχει σχεδιαστεί για να βοηθήσει στην κατανόηση και στην απομνημόνευση της σχέσης μεταξύ τάσης, ρεύματος και αντίστασης. Αυτό το εργαλείο βοηθά τους μηχανικούς να ανακαλέσουν τη σωστή σειρά αυτών των τριών βασικών στοιχείων: ρεύμα (I), τάση (V) και αντίσταση (R).</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575D9E2F-F746-77BA-D442-E707AE8AFB9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9316B860-AA4F-A8F9-BE94-849CA189478B}"/>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5FC36ABC-3DFC-9F18-53DC-68BCCFDF0B6C}"/>
              </a:ext>
            </a:extLst>
          </p:cNvPr>
          <p:cNvPicPr>
            <a:picLocks noChangeAspect="1"/>
          </p:cNvPicPr>
          <p:nvPr/>
        </p:nvPicPr>
        <p:blipFill>
          <a:blip r:embed="rId7"/>
          <a:stretch>
            <a:fillRect/>
          </a:stretch>
        </p:blipFill>
        <p:spPr>
          <a:xfrm>
            <a:off x="14051280" y="349749"/>
            <a:ext cx="2998013" cy="505347"/>
          </a:xfrm>
          <a:prstGeom prst="rect">
            <a:avLst/>
          </a:prstGeom>
        </p:spPr>
      </p:pic>
      <p:pic>
        <p:nvPicPr>
          <p:cNvPr id="10" name="Obrázok 9">
            <a:extLst>
              <a:ext uri="{FF2B5EF4-FFF2-40B4-BE49-F238E27FC236}">
                <a16:creationId xmlns:a16="http://schemas.microsoft.com/office/drawing/2014/main" id="{AB199FE5-D7C1-5CF7-6590-8ADDD16FBD86}"/>
              </a:ext>
            </a:extLst>
          </p:cNvPr>
          <p:cNvPicPr>
            <a:picLocks noChangeAspect="1"/>
          </p:cNvPicPr>
          <p:nvPr/>
        </p:nvPicPr>
        <p:blipFill>
          <a:blip r:embed="rId7"/>
          <a:stretch>
            <a:fillRect/>
          </a:stretch>
        </p:blipFill>
        <p:spPr>
          <a:xfrm>
            <a:off x="14036325" y="378567"/>
            <a:ext cx="2998013" cy="505347"/>
          </a:xfrm>
          <a:prstGeom prst="rect">
            <a:avLst/>
          </a:prstGeom>
        </p:spPr>
      </p:pic>
    </p:spTree>
    <p:extLst>
      <p:ext uri="{BB962C8B-B14F-4D97-AF65-F5344CB8AC3E}">
        <p14:creationId xmlns:p14="http://schemas.microsoft.com/office/powerpoint/2010/main" val="368029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998016"/>
            <a:ext cx="5421286" cy="6852070"/>
            <a:chOff x="0" y="-38100"/>
            <a:chExt cx="1427828" cy="2154398"/>
          </a:xfrm>
          <a:solidFill>
            <a:schemeClr val="accent2"/>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998016"/>
            <a:ext cx="5421286" cy="6852070"/>
            <a:chOff x="0" y="-38100"/>
            <a:chExt cx="1427828" cy="2154398"/>
          </a:xfrm>
          <a:solidFill>
            <a:schemeClr val="accent2"/>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998016"/>
            <a:ext cx="5421286" cy="6852070"/>
            <a:chOff x="0" y="-38100"/>
            <a:chExt cx="1427828" cy="2154398"/>
          </a:xfrm>
          <a:solidFill>
            <a:schemeClr val="accent2"/>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0"/>
            <a:ext cx="11730921" cy="1605095"/>
            <a:chOff x="0" y="-38100"/>
            <a:chExt cx="3737049" cy="444538"/>
          </a:xfrm>
          <a:solidFill>
            <a:schemeClr val="accent2"/>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Freeform 21">
            <a:extLst>
              <a:ext uri="{FF2B5EF4-FFF2-40B4-BE49-F238E27FC236}">
                <a16:creationId xmlns:a16="http://schemas.microsoft.com/office/drawing/2014/main" id="{07054D35-52F0-73B8-7D3A-5CAF3905D5E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9495C383-3698-A44E-FADD-EBFD5129445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381;p12">
            <a:extLst>
              <a:ext uri="{FF2B5EF4-FFF2-40B4-BE49-F238E27FC236}">
                <a16:creationId xmlns:a16="http://schemas.microsoft.com/office/drawing/2014/main" id="{C69BB9BC-EDC9-F597-8513-F45D964A4437}"/>
              </a:ext>
            </a:extLst>
          </p:cNvPr>
          <p:cNvSpPr txBox="1"/>
          <p:nvPr/>
        </p:nvSpPr>
        <p:spPr>
          <a:xfrm>
            <a:off x="625777" y="6007594"/>
            <a:ext cx="4984800"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1" i="0" u="none" strike="noStrike" cap="none">
                <a:solidFill>
                  <a:schemeClr val="bg1"/>
                </a:solidFill>
                <a:latin typeface="Poppins" panose="00000500000000000000" pitchFamily="2" charset="-18"/>
                <a:ea typeface="Open Sans"/>
                <a:cs typeface="Poppins" panose="00000500000000000000" pitchFamily="2" charset="-18"/>
                <a:sym typeface="Open Sans"/>
              </a:rPr>
              <a:t>Αντίσταση</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Το εμπόδιο που αντιμετωπίζουν τα ηλεκτρόνια όταν κινούνται σε οποιοδήποτε υλικό ονομάζεται ειδική αντίσταση του υλικού. Έστω μια αντίσταση μήκους 'l' και το εμβαδόν διατομής 'A' έχει αντίσταση R.</a:t>
            </a:r>
            <a:endParaRPr sz="2000">
              <a:solidFill>
                <a:schemeClr val="bg1"/>
              </a:solidFill>
              <a:latin typeface="Poppins" panose="00000500000000000000" pitchFamily="2" charset="-18"/>
              <a:cs typeface="Poppins" panose="00000500000000000000" pitchFamily="2" charset="-18"/>
            </a:endParaRPr>
          </a:p>
        </p:txBody>
      </p:sp>
      <p:sp>
        <p:nvSpPr>
          <p:cNvPr id="5" name="Google Shape;382;p12">
            <a:extLst>
              <a:ext uri="{FF2B5EF4-FFF2-40B4-BE49-F238E27FC236}">
                <a16:creationId xmlns:a16="http://schemas.microsoft.com/office/drawing/2014/main" id="{15FE75AE-601C-4AF3-5979-57AEB2FB3AD6}"/>
              </a:ext>
            </a:extLst>
          </p:cNvPr>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 sz="4500" b="1" i="0" u="none" strike="noStrike" cap="none" dirty="0">
                <a:solidFill>
                  <a:schemeClr val="bg1"/>
                </a:solidFill>
                <a:latin typeface="Poppins"/>
                <a:ea typeface="Poppins"/>
                <a:cs typeface="Poppins"/>
                <a:sym typeface="Poppins"/>
              </a:rPr>
              <a:t>ΔΙΑΝΥΣΤΙΚΗ ΜΟΡΦΗ ΝΟΜΟΥ ΤΟΥ </a:t>
            </a:r>
            <a:r>
              <a:rPr lang="el-GR" sz="4500" b="1" i="0" u="none" strike="noStrike" cap="none" dirty="0">
                <a:solidFill>
                  <a:schemeClr val="bg1"/>
                </a:solidFill>
                <a:latin typeface="Poppins"/>
                <a:ea typeface="Poppins"/>
                <a:cs typeface="Poppins"/>
                <a:sym typeface="Poppins"/>
              </a:rPr>
              <a:t>Ωμ</a:t>
            </a:r>
            <a:endParaRPr dirty="0">
              <a:solidFill>
                <a:schemeClr val="bg1"/>
              </a:solidFill>
            </a:endParaRPr>
          </a:p>
        </p:txBody>
      </p:sp>
      <p:sp>
        <p:nvSpPr>
          <p:cNvPr id="6" name="Google Shape;383;p12">
            <a:extLst>
              <a:ext uri="{FF2B5EF4-FFF2-40B4-BE49-F238E27FC236}">
                <a16:creationId xmlns:a16="http://schemas.microsoft.com/office/drawing/2014/main" id="{54994C39-D06F-85F4-29F7-51CED86C9FF3}"/>
              </a:ext>
            </a:extLst>
          </p:cNvPr>
          <p:cNvSpPr txBox="1"/>
          <p:nvPr/>
        </p:nvSpPr>
        <p:spPr>
          <a:xfrm>
            <a:off x="688827" y="2080120"/>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Η σχέση μεταξύ ρεύματος και τάσης καθορίζεται από τον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και η διανυσματική του μορφή είναι:</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σ Ε</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384;p12">
            <a:extLst>
              <a:ext uri="{FF2B5EF4-FFF2-40B4-BE49-F238E27FC236}">
                <a16:creationId xmlns:a16="http://schemas.microsoft.com/office/drawing/2014/main" id="{F87BA7AF-502A-223F-F165-3EA68AEC2B06}"/>
              </a:ext>
            </a:extLst>
          </p:cNvPr>
          <p:cNvSpPr txBox="1"/>
          <p:nvPr/>
        </p:nvSpPr>
        <p:spPr>
          <a:xfrm>
            <a:off x="12430006" y="2080120"/>
            <a:ext cx="4897200" cy="51706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Όπου </a:t>
            </a:r>
            <a:r>
              <a:rPr lang="el" sz="2000" b="1" i="0" u="none" strike="noStrike" cap="none">
                <a:solidFill>
                  <a:schemeClr val="bg1"/>
                </a:solidFill>
                <a:latin typeface="Poppins" panose="00000500000000000000" pitchFamily="2" charset="-18"/>
                <a:ea typeface="Open Sans"/>
                <a:cs typeface="Poppins" panose="00000500000000000000" pitchFamily="2" charset="-18"/>
                <a:sym typeface="Open Sans"/>
              </a:rPr>
              <a:t>ρ </a:t>
            </a: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είναι η σταθερά αναλογικότητας που ονομάζεται συντελεστής αντίστασης ή ειδικής αντίστασης.</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Τώρα αν L = 1m και A = 1 m2, στον παραπάνω τύπο παίρνουμε,</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R = ρ</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Αυτό σημαίνει ότι για μια αντίσταση μήκους 1 m και επιφάνειας διατομής 1 m2 η αντίσταση ονομάζεται ειδική αντίσταση του υλικού.</a:t>
            </a:r>
            <a:endParaRPr sz="2000">
              <a:solidFill>
                <a:schemeClr val="bg1"/>
              </a:solidFill>
              <a:latin typeface="Poppins" panose="00000500000000000000" pitchFamily="2" charset="-18"/>
              <a:cs typeface="Poppins" panose="00000500000000000000" pitchFamily="2" charset="-18"/>
            </a:endParaRPr>
          </a:p>
        </p:txBody>
      </p:sp>
      <p:sp>
        <p:nvSpPr>
          <p:cNvPr id="8" name="Google Shape;385;p12">
            <a:extLst>
              <a:ext uri="{FF2B5EF4-FFF2-40B4-BE49-F238E27FC236}">
                <a16:creationId xmlns:a16="http://schemas.microsoft.com/office/drawing/2014/main" id="{BEED97FE-EC8B-09E6-10F3-CB997BC36BB2}"/>
              </a:ext>
            </a:extLst>
          </p:cNvPr>
          <p:cNvSpPr txBox="1"/>
          <p:nvPr/>
        </p:nvSpPr>
        <p:spPr>
          <a:xfrm>
            <a:off x="688827" y="4026057"/>
            <a:ext cx="49848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Οπου,</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Το j είναι διάνυσμα πυκνότητας ρεύματος</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Το E είναι διάνυσμα ηλεκτρικού πεδίου</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σ είναι η αγωγιμότητα του υλικού</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386;p12">
            <a:extLst>
              <a:ext uri="{FF2B5EF4-FFF2-40B4-BE49-F238E27FC236}">
                <a16:creationId xmlns:a16="http://schemas.microsoft.com/office/drawing/2014/main" id="{520E6E84-D5E6-0FC5-CD4E-950EB6174847}"/>
              </a:ext>
            </a:extLst>
          </p:cNvPr>
          <p:cNvSpPr txBox="1"/>
          <p:nvPr/>
        </p:nvSpPr>
        <p:spPr>
          <a:xfrm>
            <a:off x="6571742" y="2080120"/>
            <a:ext cx="4897200"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1" i="0" u="none" strike="noStrike" cap="none">
                <a:solidFill>
                  <a:schemeClr val="bg1"/>
                </a:solidFill>
                <a:latin typeface="Poppins" panose="00000500000000000000" pitchFamily="2" charset="-18"/>
                <a:ea typeface="Open Sans"/>
                <a:cs typeface="Poppins" panose="00000500000000000000" pitchFamily="2" charset="-18"/>
                <a:sym typeface="Open Sans"/>
              </a:rPr>
              <a:t>Τότε ξέρουμε:</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Η αντίσταση είναι ευθέως ανάλογη με το μήκος της αντίστασης, δηλαδή R ∝ l, . . .(1)</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Η αντίσταση είναι αντιστρόφως ανάλογη με το εμβαδόν της διατομής της αντίστασης, δηλαδή R ∝ 1/A . . .(2)</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Συνδυάζοντας εξ. (1) και εξίσωση (2)</a:t>
            </a:r>
            <a:endParaRPr sz="2000">
              <a:solidFill>
                <a:schemeClr val="bg1"/>
              </a:solidFill>
              <a:latin typeface="Poppins" panose="00000500000000000000" pitchFamily="2" charset="-18"/>
              <a:cs typeface="Poppins" panose="00000500000000000000" pitchFamily="2" charset="-18"/>
            </a:endParaRPr>
          </a:p>
        </p:txBody>
      </p:sp>
      <p:sp>
        <p:nvSpPr>
          <p:cNvPr id="10" name="Google Shape;387;p12">
            <a:extLst>
              <a:ext uri="{FF2B5EF4-FFF2-40B4-BE49-F238E27FC236}">
                <a16:creationId xmlns:a16="http://schemas.microsoft.com/office/drawing/2014/main" id="{82FF8157-48BC-2B3D-C66C-7D511084BB45}"/>
              </a:ext>
            </a:extLst>
          </p:cNvPr>
          <p:cNvSpPr txBox="1"/>
          <p:nvPr/>
        </p:nvSpPr>
        <p:spPr>
          <a:xfrm>
            <a:off x="7310597" y="6851975"/>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l"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 ρl / A</a:t>
            </a:r>
            <a:endParaRPr sz="2000">
              <a:solidFill>
                <a:schemeClr val="bg1"/>
              </a:solidFill>
              <a:latin typeface="Poppins" panose="00000500000000000000" pitchFamily="2" charset="-18"/>
              <a:cs typeface="Poppins" panose="00000500000000000000" pitchFamily="2" charset="-18"/>
            </a:endParaRPr>
          </a:p>
        </p:txBody>
      </p:sp>
      <p:sp>
        <p:nvSpPr>
          <p:cNvPr id="11" name="Freeform 21">
            <a:extLst>
              <a:ext uri="{FF2B5EF4-FFF2-40B4-BE49-F238E27FC236}">
                <a16:creationId xmlns:a16="http://schemas.microsoft.com/office/drawing/2014/main" id="{ED04774A-8F57-2A4A-512F-E4CD006C246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2" name="Obrázok 11">
            <a:extLst>
              <a:ext uri="{FF2B5EF4-FFF2-40B4-BE49-F238E27FC236}">
                <a16:creationId xmlns:a16="http://schemas.microsoft.com/office/drawing/2014/main" id="{F64C39B7-4021-B32D-0133-50F533FCDEF7}"/>
              </a:ext>
            </a:extLst>
          </p:cNvPr>
          <p:cNvPicPr>
            <a:picLocks noChangeAspect="1"/>
          </p:cNvPicPr>
          <p:nvPr/>
        </p:nvPicPr>
        <p:blipFill>
          <a:blip r:embed="rId5"/>
          <a:stretch>
            <a:fillRect/>
          </a:stretch>
        </p:blipFill>
        <p:spPr>
          <a:xfrm>
            <a:off x="13888623" y="289083"/>
            <a:ext cx="3106800" cy="684317"/>
          </a:xfrm>
          <a:prstGeom prst="rect">
            <a:avLst/>
          </a:prstGeom>
        </p:spPr>
      </p:pic>
      <p:pic>
        <p:nvPicPr>
          <p:cNvPr id="13" name="Obrázok 12">
            <a:extLst>
              <a:ext uri="{FF2B5EF4-FFF2-40B4-BE49-F238E27FC236}">
                <a16:creationId xmlns:a16="http://schemas.microsoft.com/office/drawing/2014/main" id="{CDA5701D-2431-DA85-AE8D-14EE361B8AA2}"/>
              </a:ext>
            </a:extLst>
          </p:cNvPr>
          <p:cNvPicPr>
            <a:picLocks noChangeAspect="1"/>
          </p:cNvPicPr>
          <p:nvPr/>
        </p:nvPicPr>
        <p:blipFill>
          <a:blip r:embed="rId6"/>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131538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Google Shape;324;p10">
            <a:extLst>
              <a:ext uri="{FF2B5EF4-FFF2-40B4-BE49-F238E27FC236}">
                <a16:creationId xmlns:a16="http://schemas.microsoft.com/office/drawing/2014/main" id="{AAF5E0CA-750A-6BA1-EA7B-110DEB842DB1}"/>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sp>
        <p:nvSpPr>
          <p:cNvPr id="405" name="Google Shape;405;p13"/>
          <p:cNvSpPr/>
          <p:nvPr/>
        </p:nvSpPr>
        <p:spPr>
          <a:xfrm>
            <a:off x="16315729" y="809628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8209" y="3285105"/>
            <a:ext cx="8097420"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2" name="Freeform 21">
            <a:extLst>
              <a:ext uri="{FF2B5EF4-FFF2-40B4-BE49-F238E27FC236}">
                <a16:creationId xmlns:a16="http://schemas.microsoft.com/office/drawing/2014/main" id="{6DA706DF-A7C5-A9C1-68DB-AC2727C98A8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075972DC-4F2E-01CA-8835-40A8C9B1813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cxnSp>
        <p:nvCxnSpPr>
          <p:cNvPr id="5" name="Google Shape;329;p10">
            <a:extLst>
              <a:ext uri="{FF2B5EF4-FFF2-40B4-BE49-F238E27FC236}">
                <a16:creationId xmlns:a16="http://schemas.microsoft.com/office/drawing/2014/main" id="{17F73B98-4C97-9562-96C1-2AA9622ED6FD}"/>
              </a:ext>
            </a:extLst>
          </p:cNvPr>
          <p:cNvCxnSpPr/>
          <p:nvPr/>
        </p:nvCxnSpPr>
        <p:spPr>
          <a:xfrm>
            <a:off x="571480" y="2563430"/>
            <a:ext cx="1310100" cy="0"/>
          </a:xfrm>
          <a:prstGeom prst="straightConnector1">
            <a:avLst/>
          </a:prstGeom>
          <a:noFill/>
          <a:ln w="95250" cap="flat" cmpd="sng">
            <a:solidFill>
              <a:srgbClr val="FFFFFF"/>
            </a:solidFill>
            <a:prstDash val="solid"/>
            <a:round/>
            <a:headEnd type="none" w="sm" len="sm"/>
            <a:tailEnd type="none" w="sm" len="sm"/>
          </a:ln>
        </p:spPr>
      </p:cxnSp>
      <p:sp>
        <p:nvSpPr>
          <p:cNvPr id="6" name="Google Shape;408;p13">
            <a:extLst>
              <a:ext uri="{FF2B5EF4-FFF2-40B4-BE49-F238E27FC236}">
                <a16:creationId xmlns:a16="http://schemas.microsoft.com/office/drawing/2014/main" id="{AECE01F1-904B-8B30-5A15-9BB941C327E5}"/>
              </a:ext>
            </a:extLst>
          </p:cNvPr>
          <p:cNvSpPr txBox="1"/>
          <p:nvPr/>
        </p:nvSpPr>
        <p:spPr>
          <a:xfrm>
            <a:off x="494907" y="1061744"/>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499" b="1" i="0" u="none" strike="noStrike" cap="none" dirty="0">
                <a:solidFill>
                  <a:srgbClr val="FFFFFF"/>
                </a:solidFill>
                <a:latin typeface="Poppins"/>
                <a:ea typeface="Poppins"/>
                <a:cs typeface="Poppins"/>
                <a:sym typeface="Poppins"/>
              </a:rPr>
              <a:t>ΠΕΙΡΑΜΑΤΙΚΟΣ ΕΛΕΓΧΟΣ ΤΟΥ ΝΟΜΟΥ ΤΟΥ </a:t>
            </a:r>
            <a:r>
              <a:rPr lang="el-GR" sz="4499" b="1" i="0" u="none" strike="noStrike" cap="none" dirty="0">
                <a:solidFill>
                  <a:srgbClr val="FFFFFF"/>
                </a:solidFill>
                <a:latin typeface="Poppins"/>
                <a:ea typeface="Poppins"/>
                <a:cs typeface="Poppins"/>
                <a:sym typeface="Poppins"/>
              </a:rPr>
              <a:t>Ωμ</a:t>
            </a:r>
            <a:endParaRPr dirty="0"/>
          </a:p>
        </p:txBody>
      </p:sp>
      <p:sp>
        <p:nvSpPr>
          <p:cNvPr id="7" name="Google Shape;409;p13">
            <a:extLst>
              <a:ext uri="{FF2B5EF4-FFF2-40B4-BE49-F238E27FC236}">
                <a16:creationId xmlns:a16="http://schemas.microsoft.com/office/drawing/2014/main" id="{99992E65-CC6A-7827-0BB1-376B34BB845C}"/>
              </a:ext>
            </a:extLst>
          </p:cNvPr>
          <p:cNvSpPr txBox="1"/>
          <p:nvPr/>
        </p:nvSpPr>
        <p:spPr>
          <a:xfrm>
            <a:off x="8649093" y="1816100"/>
            <a:ext cx="9144000" cy="64633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Διαδικασία</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Το κλειδί Κ κλείνει αρχικά και ο ρεοστάτης ρυθμίζεται έτσι ώστε η ένδειξη στο αμπερόμετρο Α και στο βολτόμετρο V να είναι ελάχιστη.</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Στη συνέχεια, το ρεύμα αυξάνεται στο κύκλωμα ρυθμίζοντας τον ρεοστάτη και καταγράφεται το ρεύμα σε διάφορες τιμές του ρεοστάτη και της αντίστοιχης τάσης τους.</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Τώρα για διαφορετικές τιμές τάσης(V) και ρεύματος(I) και στη συνέχεια υπολογίστε την αναλογία V/I.</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Αφού υπολογίσουμε όλους τους λόγους V/I για διαφορετικές τιμές τάσης και ρεύματος, παρατηρούμε ότι η τιμή είναι σχεδόν σταθερή.</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Τώρα σχεδιάζοντας ένα γράφημα του ρεύματος σε σχέση με τη διαφορά δυναμικού παίρνουμε μια ευθεία γραμμή. Αυτό δείχνει ότι το ρεύμα είναι ευθέως ανάλογο με τη διαφορά δυναμικού και η κλίση του είναι η αντίσταση του σύρματος.</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endParaRP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p:txBody>
      </p:sp>
      <p:sp>
        <p:nvSpPr>
          <p:cNvPr id="8" name="Google Shape;410;p13">
            <a:extLst>
              <a:ext uri="{FF2B5EF4-FFF2-40B4-BE49-F238E27FC236}">
                <a16:creationId xmlns:a16="http://schemas.microsoft.com/office/drawing/2014/main" id="{97BE8C8E-51D5-451E-3C9B-53EB2C065CF7}"/>
              </a:ext>
            </a:extLst>
          </p:cNvPr>
          <p:cNvSpPr txBox="1"/>
          <p:nvPr/>
        </p:nvSpPr>
        <p:spPr>
          <a:xfrm>
            <a:off x="2747159" y="7622475"/>
            <a:ext cx="2483346" cy="30162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l" b="1" i="0" u="none" strike="noStrike" cap="none" dirty="0">
                <a:solidFill>
                  <a:schemeClr val="bg1"/>
                </a:solidFill>
                <a:latin typeface="Open Sans"/>
                <a:ea typeface="Open Sans"/>
                <a:cs typeface="Poppins" panose="00000500000000000000" pitchFamily="2" charset="-18"/>
                <a:sym typeface="Open Sans"/>
              </a:rPr>
              <a:t>Διάγραμμα κυκλώματος</a:t>
            </a:r>
            <a:endParaRPr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66E7CA11-1115-C64E-0A7A-4E129342415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0" name="Obrázok 9">
            <a:extLst>
              <a:ext uri="{FF2B5EF4-FFF2-40B4-BE49-F238E27FC236}">
                <a16:creationId xmlns:a16="http://schemas.microsoft.com/office/drawing/2014/main" id="{D5596322-6D32-A94F-0B7E-1E9574B9FEE8}"/>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11" name="Obrázok 10">
            <a:extLst>
              <a:ext uri="{FF2B5EF4-FFF2-40B4-BE49-F238E27FC236}">
                <a16:creationId xmlns:a16="http://schemas.microsoft.com/office/drawing/2014/main" id="{F9471A24-C2DE-60A9-6C86-2C661C46171D}"/>
              </a:ext>
            </a:extLst>
          </p:cNvPr>
          <p:cNvPicPr>
            <a:picLocks noChangeAspect="1"/>
          </p:cNvPicPr>
          <p:nvPr/>
        </p:nvPicPr>
        <p:blipFill>
          <a:blip r:embed="rId7"/>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279523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Google Shape;324;p10">
            <a:extLst>
              <a:ext uri="{FF2B5EF4-FFF2-40B4-BE49-F238E27FC236}">
                <a16:creationId xmlns:a16="http://schemas.microsoft.com/office/drawing/2014/main" id="{2108F93B-F00C-AE48-EA97-15B71F561873}"/>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21" name="Google Shape;421;p14"/>
          <p:cNvCxnSpPr/>
          <p:nvPr/>
        </p:nvCxnSpPr>
        <p:spPr>
          <a:xfrm>
            <a:off x="658566" y="2310055"/>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25017" y="784625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0050117" y="2084157"/>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032ABBC6-24B4-DE40-9753-89BBA910BB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67351AC0-679A-1A62-2C12-02D08A7238D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434;p14">
            <a:extLst>
              <a:ext uri="{FF2B5EF4-FFF2-40B4-BE49-F238E27FC236}">
                <a16:creationId xmlns:a16="http://schemas.microsoft.com/office/drawing/2014/main" id="{5A3EFFED-131A-3B0E-F66D-B2692056C3D0}"/>
              </a:ext>
            </a:extLst>
          </p:cNvPr>
          <p:cNvSpPr txBox="1"/>
          <p:nvPr/>
        </p:nvSpPr>
        <p:spPr>
          <a:xfrm>
            <a:off x="658566" y="925317"/>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499" b="1" i="0" u="none" strike="noStrike" cap="none" dirty="0">
                <a:solidFill>
                  <a:srgbClr val="FFFFFF"/>
                </a:solidFill>
                <a:latin typeface="Poppins"/>
                <a:ea typeface="Poppins"/>
                <a:cs typeface="Poppins"/>
                <a:sym typeface="Poppins"/>
              </a:rPr>
              <a:t>ΓΡΑΜΜΑ ΠΙΤΑΣ ΤΟΥ ΝΟΜΟΥ </a:t>
            </a:r>
            <a:r>
              <a:rPr lang="el-GR" sz="4499" b="1" i="0" u="none" strike="noStrike" cap="none" dirty="0">
                <a:solidFill>
                  <a:srgbClr val="FFFFFF"/>
                </a:solidFill>
                <a:latin typeface="Poppins"/>
                <a:ea typeface="Poppins"/>
                <a:cs typeface="Poppins"/>
                <a:sym typeface="Poppins"/>
              </a:rPr>
              <a:t>Ωμ</a:t>
            </a:r>
            <a:endParaRPr dirty="0"/>
          </a:p>
        </p:txBody>
      </p:sp>
      <p:sp>
        <p:nvSpPr>
          <p:cNvPr id="6" name="Google Shape;435;p14">
            <a:extLst>
              <a:ext uri="{FF2B5EF4-FFF2-40B4-BE49-F238E27FC236}">
                <a16:creationId xmlns:a16="http://schemas.microsoft.com/office/drawing/2014/main" id="{91CE21C8-6C05-66BE-F074-1FC4209C2A67}"/>
              </a:ext>
            </a:extLst>
          </p:cNvPr>
          <p:cNvSpPr txBox="1"/>
          <p:nvPr/>
        </p:nvSpPr>
        <p:spPr>
          <a:xfrm>
            <a:off x="658566" y="2849329"/>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Για να κατανοήσουμε καλύτερα τη σχέση μεταξύ των διαφόρων παραμέτρων, μπορούμε να πάρουμε όλες τις εξισώσεις που χρησιμοποιούνται για να βρούμε την τάση, το ρεύμα, την αντίσταση και την ισχύ και να τις συμπυκνώσουμε σε ένα απλό διάγραμμα πίτας του νόμου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όπως φαίνεται παρακάτω:</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9F18E203-4465-E761-E7EF-2AD74B91B2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659E1BB3-8BE1-0F68-A790-1D9B406B7269}"/>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AD1885A4-2A31-074C-EC0A-0C1BB4C26C5D}"/>
              </a:ext>
            </a:extLst>
          </p:cNvPr>
          <p:cNvPicPr>
            <a:picLocks noChangeAspect="1"/>
          </p:cNvPicPr>
          <p:nvPr/>
        </p:nvPicPr>
        <p:blipFill>
          <a:blip r:embed="rId7"/>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354392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Google Shape;324;p10">
            <a:extLst>
              <a:ext uri="{FF2B5EF4-FFF2-40B4-BE49-F238E27FC236}">
                <a16:creationId xmlns:a16="http://schemas.microsoft.com/office/drawing/2014/main" id="{700461CE-161B-9150-5B15-5370BBBC9349}"/>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46" name="Google Shape;446;p15"/>
          <p:cNvCxnSpPr/>
          <p:nvPr/>
        </p:nvCxnSpPr>
        <p:spPr>
          <a:xfrm>
            <a:off x="624822" y="2542377"/>
            <a:ext cx="1310100" cy="0"/>
          </a:xfrm>
          <a:prstGeom prst="straightConnector1">
            <a:avLst/>
          </a:prstGeom>
          <a:noFill/>
          <a:ln w="95250" cap="flat" cmpd="sng">
            <a:solidFill>
              <a:srgbClr val="FFFFFF"/>
            </a:solidFill>
            <a:prstDash val="solid"/>
            <a:round/>
            <a:headEnd type="none" w="sm" len="sm"/>
            <a:tailEnd type="none" w="sm" len="sm"/>
          </a:ln>
        </p:spPr>
      </p:cxnSp>
      <p:sp>
        <p:nvSpPr>
          <p:cNvPr id="453" name="Google Shape;453;p15"/>
          <p:cNvSpPr/>
          <p:nvPr/>
        </p:nvSpPr>
        <p:spPr>
          <a:xfrm>
            <a:off x="16134177" y="8284041"/>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519529" y="1925087"/>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34C78D8D-155A-7104-E838-BCABF44287F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5B50FCAA-B962-A38E-DBE6-2B67C9FC6AD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Google Shape;459;p15">
            <a:extLst>
              <a:ext uri="{FF2B5EF4-FFF2-40B4-BE49-F238E27FC236}">
                <a16:creationId xmlns:a16="http://schemas.microsoft.com/office/drawing/2014/main" id="{8E66712F-56DB-14BC-817D-3EB27FAD50A7}"/>
              </a:ext>
            </a:extLst>
          </p:cNvPr>
          <p:cNvSpPr txBox="1"/>
          <p:nvPr/>
        </p:nvSpPr>
        <p:spPr>
          <a:xfrm>
            <a:off x="624822" y="1004056"/>
            <a:ext cx="6747884"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4500" b="1" i="0" u="none" strike="noStrike" cap="none" dirty="0">
                <a:solidFill>
                  <a:schemeClr val="bg1"/>
                </a:solidFill>
                <a:latin typeface="Poppins"/>
                <a:ea typeface="Poppins"/>
                <a:cs typeface="Poppins"/>
                <a:sym typeface="Poppins"/>
              </a:rPr>
              <a:t>ΠΙΝΑΚΑΣ </a:t>
            </a:r>
            <a:r>
              <a:rPr lang="el-GR" sz="4500" b="1" dirty="0">
                <a:solidFill>
                  <a:schemeClr val="bg1"/>
                </a:solidFill>
                <a:latin typeface="Poppins"/>
                <a:ea typeface="Poppins"/>
                <a:cs typeface="Poppins"/>
                <a:sym typeface="Poppins"/>
              </a:rPr>
              <a:t>ΜΗΤΡΑΣ</a:t>
            </a:r>
            <a:r>
              <a:rPr lang="el-GR" sz="4500" b="1" i="0" u="none" strike="noStrike" cap="none" dirty="0">
                <a:solidFill>
                  <a:schemeClr val="bg1"/>
                </a:solidFill>
                <a:latin typeface="Poppins"/>
                <a:ea typeface="Poppins"/>
                <a:cs typeface="Poppins"/>
                <a:sym typeface="Poppins"/>
              </a:rPr>
              <a:t> ΝΟΜΟΥ </a:t>
            </a:r>
            <a:r>
              <a:rPr lang="el-GR" sz="4500" b="1" i="0" u="none" strike="noStrike" cap="none" dirty="0" err="1">
                <a:solidFill>
                  <a:schemeClr val="bg1"/>
                </a:solidFill>
                <a:latin typeface="Poppins"/>
                <a:ea typeface="Poppins"/>
                <a:cs typeface="Poppins"/>
                <a:sym typeface="Poppins"/>
              </a:rPr>
              <a:t>Ωμ</a:t>
            </a:r>
            <a:endParaRPr sz="4500" b="1" dirty="0" err="1">
              <a:solidFill>
                <a:schemeClr val="bg1"/>
              </a:solidFill>
            </a:endParaRPr>
          </a:p>
        </p:txBody>
      </p:sp>
      <p:sp>
        <p:nvSpPr>
          <p:cNvPr id="6" name="Google Shape;460;p15">
            <a:extLst>
              <a:ext uri="{FF2B5EF4-FFF2-40B4-BE49-F238E27FC236}">
                <a16:creationId xmlns:a16="http://schemas.microsoft.com/office/drawing/2014/main" id="{0571A8B1-EAFB-3654-4FE2-EF70E31EC24B}"/>
              </a:ext>
            </a:extLst>
          </p:cNvPr>
          <p:cNvSpPr txBox="1"/>
          <p:nvPr/>
        </p:nvSpPr>
        <p:spPr>
          <a:xfrm>
            <a:off x="624822" y="2989064"/>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Όπως το διάγραμμα πίτας του νόμου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που φαίνεται παραπάνω, μπορούμε να συμπυκνώσουμε τις μεμονωμένες εξισώσεις του νόμου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σε έναν απλό πίνακα μήτρας όπως φαίνεται παρακάτω για εύκολη αναφορά κατά τον υπολογισμό μιας άγνωστης τιμής.</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126085C7-2406-F180-9F97-D00DB76483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8BE9730A-B1E8-08CE-BD6B-8FECCF825E94}"/>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B8CA61ED-C3C6-BD75-E29B-083604558018}"/>
              </a:ext>
            </a:extLst>
          </p:cNvPr>
          <p:cNvPicPr>
            <a:picLocks noChangeAspect="1"/>
          </p:cNvPicPr>
          <p:nvPr/>
        </p:nvPicPr>
        <p:blipFill>
          <a:blip r:embed="rId7"/>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235572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560500"/>
            <a:chOff x="0" y="-38100"/>
            <a:chExt cx="1427828" cy="1791291"/>
          </a:xfrm>
          <a:solidFill>
            <a:schemeClr val="accent2"/>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560500"/>
            <a:chOff x="0" y="-38100"/>
            <a:chExt cx="1427828" cy="1791291"/>
          </a:xfrm>
          <a:solidFill>
            <a:schemeClr val="accent2"/>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114303"/>
            <a:ext cx="11798533" cy="2044345"/>
            <a:chOff x="0" y="-38100"/>
            <a:chExt cx="3737049" cy="640057"/>
          </a:xfrm>
          <a:solidFill>
            <a:schemeClr val="accent2"/>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6E93A5C9-A5B4-72DC-FE52-8BE49FFCF1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0D19642-C4A7-252F-B68B-232BC6AD4CE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476;p16">
            <a:extLst>
              <a:ext uri="{FF2B5EF4-FFF2-40B4-BE49-F238E27FC236}">
                <a16:creationId xmlns:a16="http://schemas.microsoft.com/office/drawing/2014/main" id="{AE1CFA1F-59EC-8741-B6DF-AF9B88B19708}"/>
              </a:ext>
            </a:extLst>
          </p:cNvPr>
          <p:cNvSpPr txBox="1"/>
          <p:nvPr/>
        </p:nvSpPr>
        <p:spPr>
          <a:xfrm>
            <a:off x="6639353" y="2491196"/>
            <a:ext cx="4897200" cy="442890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Το γνωρίζουμε, χρησιμοποιώντας το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56822"/>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4"/>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4"/>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Χρησιμοποιώντας τον τύπο ισχύος που παίρνουμε,</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62424"/>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V2/R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I2R</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478;p16">
            <a:extLst>
              <a:ext uri="{FF2B5EF4-FFF2-40B4-BE49-F238E27FC236}">
                <a16:creationId xmlns:a16="http://schemas.microsoft.com/office/drawing/2014/main" id="{1A37542A-4375-10F0-587F-9341142A337B}"/>
              </a:ext>
            </a:extLst>
          </p:cNvPr>
          <p:cNvSpPr txBox="1"/>
          <p:nvPr/>
        </p:nvSpPr>
        <p:spPr>
          <a:xfrm>
            <a:off x="618215" y="215371"/>
            <a:ext cx="11518064"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500" b="1" i="0" u="none" strike="noStrike" cap="none" dirty="0">
                <a:solidFill>
                  <a:schemeClr val="bg1"/>
                </a:solidFill>
                <a:latin typeface="Poppins"/>
                <a:ea typeface="Poppins"/>
                <a:cs typeface="Poppins"/>
                <a:sym typeface="Poppins"/>
              </a:rPr>
              <a:t>ΥΠΟΛΟΓΙΣΜΟΣ ΗΛΕΚΤΡΙΚΗΣ ΕΝΕΡΓΕΙΑΣ ΜΕ ΧΡΗΣΗ ΤΟΥ ΝΟΜΟΥ ΤΟΥ </a:t>
            </a:r>
            <a:r>
              <a:rPr lang="el-GR" sz="4500" b="1" i="0" u="none" strike="noStrike" cap="none" dirty="0">
                <a:solidFill>
                  <a:schemeClr val="bg1"/>
                </a:solidFill>
                <a:latin typeface="Poppins"/>
                <a:ea typeface="Poppins"/>
                <a:cs typeface="Poppins"/>
                <a:sym typeface="Poppins"/>
              </a:rPr>
              <a:t>Ωμ</a:t>
            </a:r>
            <a:endParaRPr dirty="0">
              <a:solidFill>
                <a:schemeClr val="bg1"/>
              </a:solidFill>
            </a:endParaRPr>
          </a:p>
        </p:txBody>
      </p:sp>
      <p:sp>
        <p:nvSpPr>
          <p:cNvPr id="6" name="Google Shape;479;p16">
            <a:extLst>
              <a:ext uri="{FF2B5EF4-FFF2-40B4-BE49-F238E27FC236}">
                <a16:creationId xmlns:a16="http://schemas.microsoft.com/office/drawing/2014/main" id="{BF2108BD-48DF-71EE-9BC2-3AB9CCD09C43}"/>
              </a:ext>
            </a:extLst>
          </p:cNvPr>
          <p:cNvSpPr txBox="1"/>
          <p:nvPr/>
        </p:nvSpPr>
        <p:spPr>
          <a:xfrm>
            <a:off x="786918" y="2460716"/>
            <a:ext cx="4984800" cy="511216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Χρησιμοποιώντας το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μπορούμε εύκολα να βρούμε την ισχύ του ηλεκτρικού κυκλώματος. </a:t>
            </a:r>
            <a:r>
              <a:rPr lang="el" sz="2000" b="0" i="0" u="sng" strike="noStrike" cap="none" dirty="0">
                <a:solidFill>
                  <a:schemeClr val="bg1"/>
                </a:solidFill>
                <a:latin typeface="Poppins" panose="00000500000000000000" pitchFamily="2" charset="-18"/>
                <a:ea typeface="Open Sans"/>
                <a:cs typeface="Poppins" panose="00000500000000000000" pitchFamily="2" charset="-18"/>
                <a:sym typeface="Open Sans"/>
              </a:rPr>
              <a:t>Ο τύπος για τον υπολογισμό της ηλεκτρικής ισχύος είναι:</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sng"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20696"/>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Οπου:</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 είναι η ισχύς του κυκλώματος</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 είναι η τάση στο κύκλωμα</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 είναι το ρεύμα που διέρχεται από το κύκλωμα</a:t>
            </a:r>
            <a:endParaRPr sz="2000" dirty="0">
              <a:solidFill>
                <a:schemeClr val="bg1"/>
              </a:solidFill>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833CC050-648D-6959-3025-B36C173602B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14917525-760A-6C56-A162-10D3D07A4565}"/>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2A5DFDFB-A38B-BE3A-6A64-B79DB5036424}"/>
              </a:ext>
            </a:extLst>
          </p:cNvPr>
          <p:cNvPicPr>
            <a:picLocks noChangeAspect="1"/>
          </p:cNvPicPr>
          <p:nvPr/>
        </p:nvPicPr>
        <p:blipFill>
          <a:blip r:embed="rId7"/>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427218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1106435" y="2820458"/>
            <a:ext cx="6906706" cy="5739259"/>
            <a:chOff x="0" y="-38100"/>
            <a:chExt cx="954473" cy="1007555"/>
          </a:xfrm>
          <a:solidFill>
            <a:schemeClr val="accent2"/>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615919" y="638938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281893" y="2808528"/>
            <a:ext cx="6977407" cy="5788982"/>
            <a:chOff x="0" y="-38100"/>
            <a:chExt cx="964243" cy="1044905"/>
          </a:xfrm>
          <a:solidFill>
            <a:schemeClr val="accent2"/>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Freeform 21">
            <a:extLst>
              <a:ext uri="{FF2B5EF4-FFF2-40B4-BE49-F238E27FC236}">
                <a16:creationId xmlns:a16="http://schemas.microsoft.com/office/drawing/2014/main" id="{5C4BF529-0DC7-08AA-EF92-E713AAB92A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41377250-FF12-68BB-8308-6DABF114DED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490;p17">
            <a:extLst>
              <a:ext uri="{FF2B5EF4-FFF2-40B4-BE49-F238E27FC236}">
                <a16:creationId xmlns:a16="http://schemas.microsoft.com/office/drawing/2014/main" id="{210A18A7-5D4D-A34E-B2E0-D90CF0B37C60}"/>
              </a:ext>
            </a:extLst>
          </p:cNvPr>
          <p:cNvSpPr txBox="1"/>
          <p:nvPr/>
        </p:nvSpPr>
        <p:spPr>
          <a:xfrm>
            <a:off x="1230088" y="2820458"/>
            <a:ext cx="6659400" cy="5170646"/>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Ο νόμος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 </a:t>
            </a:r>
            <a:r>
              <a:rPr lang="el"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δεν ισχύει για μονομερή δίκτυα. Το ρεύμα μπορεί να ρέει μόνο προς μία κατεύθυνση σε μονομερή δίκτυα. Σε αυτά τα είδη δικτύων χρησιμοποιούνται δίοδοι, τρανζίστορ και άλλα ηλεκτρονικά εξαρτήματα.</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l"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Τα μη γραμμικά στοιχεία εξαιρούνται επίσης από το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 Τα μη γραμμικά στοιχεία έχουν ρεύμα που δεν είναι ανάλογο με την εφαρμοζόμενη τάση, πράγμα που σημαίνει ότι η τιμή αντίστασης αυτών των στοιχείων ποικίλλει ανάλογα με την τάση και το ρεύμα. Το θυρίστορ είναι ένα παράδειγμα μη γραμμικού στοιχείου.</a:t>
            </a:r>
            <a:endParaRPr sz="2000" dirty="0">
              <a:solidFill>
                <a:schemeClr val="bg1"/>
              </a:solidFill>
              <a:latin typeface="Poppins" panose="00000500000000000000" pitchFamily="2" charset="-18"/>
              <a:cs typeface="Poppins" panose="00000500000000000000" pitchFamily="2" charset="-18"/>
            </a:endParaRPr>
          </a:p>
        </p:txBody>
      </p:sp>
      <p:sp>
        <p:nvSpPr>
          <p:cNvPr id="5" name="Google Shape;499;p17">
            <a:extLst>
              <a:ext uri="{FF2B5EF4-FFF2-40B4-BE49-F238E27FC236}">
                <a16:creationId xmlns:a16="http://schemas.microsoft.com/office/drawing/2014/main" id="{5596B2D7-DEBD-418D-8FAB-C17F0B0708F5}"/>
              </a:ext>
            </a:extLst>
          </p:cNvPr>
          <p:cNvSpPr txBox="1"/>
          <p:nvPr/>
        </p:nvSpPr>
        <p:spPr>
          <a:xfrm>
            <a:off x="10884466" y="1373683"/>
            <a:ext cx="6304777"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l" sz="3999" b="1" i="0" u="none" strike="noStrike" cap="none" dirty="0">
                <a:solidFill>
                  <a:srgbClr val="000000"/>
                </a:solidFill>
                <a:latin typeface="Poppins"/>
                <a:ea typeface="Poppins"/>
                <a:cs typeface="Poppins"/>
                <a:sym typeface="Poppins"/>
              </a:rPr>
              <a:t>ΑΝΑΛΟΓΙΑ ΤΟΥ ΝΟΜΟΥ ΤΟΥ </a:t>
            </a:r>
            <a:r>
              <a:rPr lang="el-GR" sz="3999" b="1" i="0" u="none" strike="noStrike" cap="none" dirty="0">
                <a:solidFill>
                  <a:srgbClr val="000000"/>
                </a:solidFill>
                <a:latin typeface="Poppins"/>
                <a:ea typeface="Poppins"/>
                <a:cs typeface="Poppins"/>
                <a:sym typeface="Poppins"/>
              </a:rPr>
              <a:t>Ωμ</a:t>
            </a:r>
            <a:endParaRPr dirty="0"/>
          </a:p>
        </p:txBody>
      </p:sp>
      <p:sp>
        <p:nvSpPr>
          <p:cNvPr id="6" name="Google Shape;507;p17">
            <a:extLst>
              <a:ext uri="{FF2B5EF4-FFF2-40B4-BE49-F238E27FC236}">
                <a16:creationId xmlns:a16="http://schemas.microsoft.com/office/drawing/2014/main" id="{14307872-FC8B-A65B-416A-B484A6F4ADE0}"/>
              </a:ext>
            </a:extLst>
          </p:cNvPr>
          <p:cNvSpPr txBox="1"/>
          <p:nvPr/>
        </p:nvSpPr>
        <p:spPr>
          <a:xfrm>
            <a:off x="1106435" y="1407971"/>
            <a:ext cx="6470572"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3999" b="1" i="0" u="none" strike="noStrike" cap="none" dirty="0">
                <a:solidFill>
                  <a:srgbClr val="000000"/>
                </a:solidFill>
                <a:latin typeface="Poppins"/>
                <a:ea typeface="Poppins"/>
                <a:cs typeface="Poppins"/>
                <a:sym typeface="Poppins"/>
              </a:rPr>
              <a:t>ΠΕΡΙΟΡΙΣΜΟΙ ΤΟΥ ΝΟΜΟΥ ΤΟΥ </a:t>
            </a:r>
            <a:r>
              <a:rPr lang="el-GR" sz="3999" b="1" i="0" u="none" strike="noStrike" cap="none" dirty="0">
                <a:solidFill>
                  <a:srgbClr val="000000"/>
                </a:solidFill>
                <a:latin typeface="Poppins"/>
                <a:ea typeface="Poppins"/>
                <a:cs typeface="Poppins"/>
                <a:sym typeface="Poppins"/>
              </a:rPr>
              <a:t>Ωμ</a:t>
            </a:r>
            <a:endParaRPr dirty="0"/>
          </a:p>
        </p:txBody>
      </p:sp>
      <p:sp>
        <p:nvSpPr>
          <p:cNvPr id="7" name="Google Shape;508;p17">
            <a:extLst>
              <a:ext uri="{FF2B5EF4-FFF2-40B4-BE49-F238E27FC236}">
                <a16:creationId xmlns:a16="http://schemas.microsoft.com/office/drawing/2014/main" id="{752A414D-5A0F-5D0B-9DEC-9FCFD33747B6}"/>
              </a:ext>
            </a:extLst>
          </p:cNvPr>
          <p:cNvSpPr txBox="1"/>
          <p:nvPr/>
        </p:nvSpPr>
        <p:spPr>
          <a:xfrm>
            <a:off x="10547021" y="2820458"/>
            <a:ext cx="63300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Αναλογία σωλήνα νερού:</a:t>
            </a: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Η ηλεκτρική ενέργεια ρέει σαν το νερό στους σωλήνες. Περισσότερη πίεση (τάση) σημαίνει περισσότερο ρεύμα (ροή νερού), ακολουθώντας τον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509;p17">
            <a:extLst>
              <a:ext uri="{FF2B5EF4-FFF2-40B4-BE49-F238E27FC236}">
                <a16:creationId xmlns:a16="http://schemas.microsoft.com/office/drawing/2014/main" id="{5A1CDA0E-4DDF-2388-1B84-535B2BA18FF8}"/>
              </a:ext>
            </a:extLst>
          </p:cNvPr>
          <p:cNvSpPr txBox="1"/>
          <p:nvPr/>
        </p:nvSpPr>
        <p:spPr>
          <a:xfrm>
            <a:off x="10547037" y="5163686"/>
            <a:ext cx="63300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1" i="0" u="none" strike="noStrike" cap="none">
                <a:solidFill>
                  <a:schemeClr val="bg1"/>
                </a:solidFill>
                <a:latin typeface="Poppins" panose="00000500000000000000" pitchFamily="2" charset="-18"/>
                <a:ea typeface="Open Sans"/>
                <a:cs typeface="Poppins" panose="00000500000000000000" pitchFamily="2" charset="-18"/>
                <a:sym typeface="Open Sans"/>
              </a:rPr>
              <a:t>Αναλογία θερμοκρασίας</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l" sz="2000" b="0" i="0" u="none" strike="noStrike" cap="none">
                <a:solidFill>
                  <a:schemeClr val="bg1"/>
                </a:solidFill>
                <a:latin typeface="Poppins" panose="00000500000000000000" pitchFamily="2" charset="-18"/>
                <a:ea typeface="Open Sans"/>
                <a:cs typeface="Poppins" panose="00000500000000000000" pitchFamily="2" charset="-18"/>
                <a:sym typeface="Open Sans"/>
              </a:rPr>
              <a:t>Ομοίως, ένα κύκλωμα θερμοκρασίας μπορεί επίσης να συγκριθεί με έναν ωμικό αγωγό. Εδώ, η κλίση θερμοκρασίας λειτουργεί παρόμοια με την τάση και η ροή θερμότητας λειτουργεί παρόμοια με το ρεύμα.</a:t>
            </a:r>
            <a:endParaRPr sz="200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EFA4D8AA-0ECB-1FAE-FD93-432CD1B611B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1CF2D91D-0B4C-7893-D631-E0A9D65F3FA0}"/>
              </a:ext>
            </a:extLst>
          </p:cNvPr>
          <p:cNvPicPr>
            <a:picLocks noChangeAspect="1"/>
          </p:cNvPicPr>
          <p:nvPr/>
        </p:nvPicPr>
        <p:blipFill>
          <a:blip r:embed="rId5"/>
          <a:stretch>
            <a:fillRect/>
          </a:stretch>
        </p:blipFill>
        <p:spPr>
          <a:xfrm>
            <a:off x="13888623" y="289083"/>
            <a:ext cx="3106800" cy="684317"/>
          </a:xfrm>
          <a:prstGeom prst="rect">
            <a:avLst/>
          </a:prstGeom>
        </p:spPr>
      </p:pic>
      <p:pic>
        <p:nvPicPr>
          <p:cNvPr id="11" name="Obrázok 10">
            <a:extLst>
              <a:ext uri="{FF2B5EF4-FFF2-40B4-BE49-F238E27FC236}">
                <a16:creationId xmlns:a16="http://schemas.microsoft.com/office/drawing/2014/main" id="{8C12B8F8-351B-0E60-C85B-DE8F83C0A294}"/>
              </a:ext>
            </a:extLst>
          </p:cNvPr>
          <p:cNvPicPr>
            <a:picLocks noChangeAspect="1"/>
          </p:cNvPicPr>
          <p:nvPr/>
        </p:nvPicPr>
        <p:blipFill>
          <a:blip r:embed="rId6"/>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368419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0"/>
            <a:ext cx="6416679" cy="10287000"/>
            <a:chOff x="0" y="-38100"/>
            <a:chExt cx="1689989" cy="2747433"/>
          </a:xfrm>
          <a:solidFill>
            <a:schemeClr val="accent2"/>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2157007"/>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465147" y="3692836"/>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527" name="Google Shape;527;p18"/>
          <p:cNvPicPr preferRelativeResize="0"/>
          <p:nvPr/>
        </p:nvPicPr>
        <p:blipFill>
          <a:blip r:embed="rId3">
            <a:alphaModFix/>
          </a:blip>
          <a:stretch>
            <a:fillRect/>
          </a:stretch>
        </p:blipFill>
        <p:spPr>
          <a:xfrm>
            <a:off x="-16329" y="3164109"/>
            <a:ext cx="6524262" cy="4542096"/>
          </a:xfrm>
          <a:prstGeom prst="rect">
            <a:avLst/>
          </a:prstGeom>
          <a:noFill/>
          <a:ln>
            <a:noFill/>
          </a:ln>
        </p:spPr>
      </p:pic>
      <p:sp>
        <p:nvSpPr>
          <p:cNvPr id="2" name="Freeform 21">
            <a:extLst>
              <a:ext uri="{FF2B5EF4-FFF2-40B4-BE49-F238E27FC236}">
                <a16:creationId xmlns:a16="http://schemas.microsoft.com/office/drawing/2014/main" id="{6C0002BB-E1BC-6A26-23A7-7247AD8F53E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3D14B05F-2047-3A06-EFCA-1A2A6F6058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523;p18">
            <a:extLst>
              <a:ext uri="{FF2B5EF4-FFF2-40B4-BE49-F238E27FC236}">
                <a16:creationId xmlns:a16="http://schemas.microsoft.com/office/drawing/2014/main" id="{2CF1BAF6-D1D8-8BE7-DA02-FAC1DF1C6BDD}"/>
              </a:ext>
            </a:extLst>
          </p:cNvPr>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500" b="1" i="0" u="none" strike="noStrike" cap="none" dirty="0">
                <a:solidFill>
                  <a:schemeClr val="bg1"/>
                </a:solidFill>
                <a:latin typeface="Poppins"/>
                <a:ea typeface="Poppins"/>
                <a:cs typeface="Poppins"/>
                <a:sym typeface="Poppins"/>
              </a:rPr>
              <a:t>ΕΚΠΑΙΔΕΥΤΙΚΑ ΒΙΝΤΕΟ</a:t>
            </a:r>
            <a:endParaRPr dirty="0">
              <a:solidFill>
                <a:schemeClr val="bg1"/>
              </a:solidFill>
            </a:endParaRPr>
          </a:p>
        </p:txBody>
      </p:sp>
      <p:sp>
        <p:nvSpPr>
          <p:cNvPr id="5" name="Google Shape;524;p18">
            <a:extLst>
              <a:ext uri="{FF2B5EF4-FFF2-40B4-BE49-F238E27FC236}">
                <a16:creationId xmlns:a16="http://schemas.microsoft.com/office/drawing/2014/main" id="{9CB57989-5A15-5B7F-E569-7BD19331B284}"/>
              </a:ext>
            </a:extLst>
          </p:cNvPr>
          <p:cNvSpPr txBox="1"/>
          <p:nvPr/>
        </p:nvSpPr>
        <p:spPr>
          <a:xfrm>
            <a:off x="7881957" y="4596580"/>
            <a:ext cx="3192165"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en-US"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1.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Ohm's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law</a:t>
            </a:r>
            <a:endParaRPr sz="2000" dirty="0">
              <a:solidFill>
                <a:schemeClr val="tx1"/>
              </a:solidFill>
              <a:latin typeface="Poppins" panose="00000500000000000000" pitchFamily="2" charset="-18"/>
              <a:cs typeface="Poppins" panose="00000500000000000000" pitchFamily="2" charset="-18"/>
            </a:endParaRPr>
          </a:p>
        </p:txBody>
      </p:sp>
      <p:sp>
        <p:nvSpPr>
          <p:cNvPr id="6" name="Google Shape;525;p18">
            <a:extLst>
              <a:ext uri="{FF2B5EF4-FFF2-40B4-BE49-F238E27FC236}">
                <a16:creationId xmlns:a16="http://schemas.microsoft.com/office/drawing/2014/main" id="{32DCACF9-5627-5B8E-F6FC-4B2DF274056D}"/>
              </a:ext>
            </a:extLst>
          </p:cNvPr>
          <p:cNvSpPr txBox="1"/>
          <p:nvPr/>
        </p:nvSpPr>
        <p:spPr>
          <a:xfrm>
            <a:off x="7799363" y="5004269"/>
            <a:ext cx="5007060"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2.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Ohm’s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Law</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Example</a:t>
            </a:r>
            <a:endParaRPr sz="2000" dirty="0">
              <a:solidFill>
                <a:schemeClr val="tx1"/>
              </a:solidFill>
              <a:latin typeface="Poppins" panose="00000500000000000000" pitchFamily="2" charset="-18"/>
              <a:cs typeface="Poppins" panose="00000500000000000000" pitchFamily="2" charset="-18"/>
            </a:endParaRPr>
          </a:p>
        </p:txBody>
      </p:sp>
      <p:sp>
        <p:nvSpPr>
          <p:cNvPr id="7" name="Google Shape;526;p18">
            <a:extLst>
              <a:ext uri="{FF2B5EF4-FFF2-40B4-BE49-F238E27FC236}">
                <a16:creationId xmlns:a16="http://schemas.microsoft.com/office/drawing/2014/main" id="{87014C43-C671-91C1-23DB-2BA747079424}"/>
              </a:ext>
            </a:extLst>
          </p:cNvPr>
          <p:cNvSpPr txBox="1"/>
          <p:nvPr/>
        </p:nvSpPr>
        <p:spPr>
          <a:xfrm>
            <a:off x="9144000" y="6641750"/>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l" dirty="0">
                <a:latin typeface="Poppins" panose="00000500000000000000" pitchFamily="2" charset="-18"/>
                <a:ea typeface="Open Sans"/>
                <a:cs typeface="Poppins" panose="00000500000000000000" pitchFamily="2" charset="-18"/>
                <a:sym typeface="Open Sans"/>
              </a:rPr>
              <a:t>Πηγή:</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 The organic chemistry tutor</a:t>
            </a: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Example”  - Engineer4Free</a:t>
            </a:r>
          </a:p>
        </p:txBody>
      </p:sp>
      <p:sp>
        <p:nvSpPr>
          <p:cNvPr id="8" name="Freeform 21">
            <a:extLst>
              <a:ext uri="{FF2B5EF4-FFF2-40B4-BE49-F238E27FC236}">
                <a16:creationId xmlns:a16="http://schemas.microsoft.com/office/drawing/2014/main" id="{91BE5378-E59C-A7F9-6A43-E215952AC7E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0A6A7F08-F534-90A4-2522-6E056FD42F39}"/>
              </a:ext>
            </a:extLst>
          </p:cNvPr>
          <p:cNvPicPr>
            <a:picLocks noChangeAspect="1"/>
          </p:cNvPicPr>
          <p:nvPr/>
        </p:nvPicPr>
        <p:blipFill>
          <a:blip r:embed="rId8"/>
          <a:stretch>
            <a:fillRect/>
          </a:stretch>
        </p:blipFill>
        <p:spPr>
          <a:xfrm>
            <a:off x="13888623" y="289083"/>
            <a:ext cx="3106800" cy="684317"/>
          </a:xfrm>
          <a:prstGeom prst="rect">
            <a:avLst/>
          </a:prstGeom>
        </p:spPr>
      </p:pic>
      <p:pic>
        <p:nvPicPr>
          <p:cNvPr id="10" name="Obrázok 9">
            <a:extLst>
              <a:ext uri="{FF2B5EF4-FFF2-40B4-BE49-F238E27FC236}">
                <a16:creationId xmlns:a16="http://schemas.microsoft.com/office/drawing/2014/main" id="{7F9D585B-A217-AE2B-4A82-C9EDD8C86374}"/>
              </a:ext>
            </a:extLst>
          </p:cNvPr>
          <p:cNvPicPr>
            <a:picLocks noChangeAspect="1"/>
          </p:cNvPicPr>
          <p:nvPr/>
        </p:nvPicPr>
        <p:blipFill>
          <a:blip r:embed="rId9"/>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383145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chemeClr val="accent2"/>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37999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6F5A48F3-94A8-EEE0-FBA6-E469DC5DD18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6CE1FF1-6CFC-663C-7B47-6C93CE89F5A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6" name="Obrázok 5">
            <a:extLst>
              <a:ext uri="{FF2B5EF4-FFF2-40B4-BE49-F238E27FC236}">
                <a16:creationId xmlns:a16="http://schemas.microsoft.com/office/drawing/2014/main" id="{A280CB85-BA47-F648-B49F-FF83DD73C3B4}"/>
              </a:ext>
            </a:extLst>
          </p:cNvPr>
          <p:cNvPicPr>
            <a:picLocks noChangeAspect="1"/>
          </p:cNvPicPr>
          <p:nvPr/>
        </p:nvPicPr>
        <p:blipFill>
          <a:blip r:embed="rId6"/>
          <a:srcRect/>
          <a:stretch/>
        </p:blipFill>
        <p:spPr>
          <a:xfrm>
            <a:off x="9144000" y="3362561"/>
            <a:ext cx="5851095" cy="5851095"/>
          </a:xfrm>
          <a:prstGeom prst="rect">
            <a:avLst/>
          </a:prstGeom>
        </p:spPr>
      </p:pic>
      <p:sp>
        <p:nvSpPr>
          <p:cNvPr id="5" name="Google Shape;541;p19">
            <a:extLst>
              <a:ext uri="{FF2B5EF4-FFF2-40B4-BE49-F238E27FC236}">
                <a16:creationId xmlns:a16="http://schemas.microsoft.com/office/drawing/2014/main" id="{463E88C1-214D-D082-408F-1423FC7E03C2}"/>
              </a:ext>
            </a:extLst>
          </p:cNvPr>
          <p:cNvSpPr txBox="1"/>
          <p:nvPr/>
        </p:nvSpPr>
        <p:spPr>
          <a:xfrm>
            <a:off x="379996" y="660266"/>
            <a:ext cx="5622992" cy="969496"/>
          </a:xfrm>
          <a:prstGeom prst="rect">
            <a:avLst/>
          </a:prstGeom>
          <a:noFill/>
          <a:ln>
            <a:noFill/>
          </a:ln>
        </p:spPr>
        <p:txBody>
          <a:bodyPr spcFirstLastPara="1" wrap="square" lIns="0" tIns="0" rIns="0" bIns="0" anchor="t" anchorCtr="0">
            <a:spAutoFit/>
          </a:bodyPr>
          <a:lstStyle/>
          <a:p>
            <a:pPr>
              <a:lnSpc>
                <a:spcPct val="139977"/>
              </a:lnSpc>
            </a:pPr>
            <a:r>
              <a:rPr lang="el" sz="4500" b="1" i="0" u="none" strike="noStrike" cap="none" dirty="0">
                <a:solidFill>
                  <a:schemeClr val="bg1"/>
                </a:solidFill>
                <a:latin typeface="Poppins"/>
                <a:ea typeface="Poppins"/>
                <a:cs typeface="Poppins"/>
                <a:sym typeface="Poppins"/>
              </a:rPr>
              <a:t>ΑΥΤΟ- </a:t>
            </a:r>
            <a:r>
              <a:rPr lang="el" sz="4500" b="1" dirty="0">
                <a:solidFill>
                  <a:schemeClr val="bg1"/>
                </a:solidFill>
                <a:latin typeface="Poppins"/>
                <a:ea typeface="Poppins"/>
                <a:cs typeface="Poppins"/>
                <a:sym typeface="Poppins"/>
              </a:rPr>
              <a:t>ΑΞΙΟΛΟΓΗΣΗ</a:t>
            </a:r>
            <a:endParaRPr lang="en-US" sz="4500" dirty="0">
              <a:solidFill>
                <a:schemeClr val="bg1"/>
              </a:solidFill>
            </a:endParaRPr>
          </a:p>
        </p:txBody>
      </p:sp>
      <p:sp>
        <p:nvSpPr>
          <p:cNvPr id="7" name="Google Shape;542;p19">
            <a:extLst>
              <a:ext uri="{FF2B5EF4-FFF2-40B4-BE49-F238E27FC236}">
                <a16:creationId xmlns:a16="http://schemas.microsoft.com/office/drawing/2014/main" id="{B5BBE2F8-529C-063B-69DA-B5C94EB314B0}"/>
              </a:ext>
            </a:extLst>
          </p:cNvPr>
          <p:cNvSpPr txBox="1"/>
          <p:nvPr/>
        </p:nvSpPr>
        <p:spPr>
          <a:xfrm>
            <a:off x="10198986" y="2407491"/>
            <a:ext cx="3658551" cy="95507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l" sz="4433" b="1" i="0" u="none" strike="noStrike" cap="none" dirty="0">
                <a:solidFill>
                  <a:srgbClr val="000000"/>
                </a:solidFill>
                <a:latin typeface="Open Sans"/>
                <a:ea typeface="Open Sans"/>
                <a:cs typeface="Open Sans"/>
                <a:sym typeface="Open Sans"/>
              </a:rPr>
              <a:t>Σκάναρε με!</a:t>
            </a:r>
            <a:endParaRPr dirty="0"/>
          </a:p>
        </p:txBody>
      </p:sp>
      <p:sp>
        <p:nvSpPr>
          <p:cNvPr id="8" name="Freeform 21">
            <a:extLst>
              <a:ext uri="{FF2B5EF4-FFF2-40B4-BE49-F238E27FC236}">
                <a16:creationId xmlns:a16="http://schemas.microsoft.com/office/drawing/2014/main" id="{F7A354D1-0816-4A20-4747-CA962448E8D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210A3811-E59F-CEA5-364A-EA2ACCFFF4E9}"/>
              </a:ext>
            </a:extLst>
          </p:cNvPr>
          <p:cNvPicPr>
            <a:picLocks noChangeAspect="1"/>
          </p:cNvPicPr>
          <p:nvPr/>
        </p:nvPicPr>
        <p:blipFill>
          <a:blip r:embed="rId7"/>
          <a:stretch>
            <a:fillRect/>
          </a:stretch>
        </p:blipFill>
        <p:spPr>
          <a:xfrm>
            <a:off x="13888623" y="289083"/>
            <a:ext cx="3106800" cy="684317"/>
          </a:xfrm>
          <a:prstGeom prst="rect">
            <a:avLst/>
          </a:prstGeom>
        </p:spPr>
      </p:pic>
      <p:pic>
        <p:nvPicPr>
          <p:cNvPr id="10" name="Obrázok 9">
            <a:extLst>
              <a:ext uri="{FF2B5EF4-FFF2-40B4-BE49-F238E27FC236}">
                <a16:creationId xmlns:a16="http://schemas.microsoft.com/office/drawing/2014/main" id="{6FADD930-9FD8-5A4E-80D5-432BAD912FB5}"/>
              </a:ext>
            </a:extLst>
          </p:cNvPr>
          <p:cNvPicPr>
            <a:picLocks noChangeAspect="1"/>
          </p:cNvPicPr>
          <p:nvPr/>
        </p:nvPicPr>
        <p:blipFill>
          <a:blip r:embed="rId8"/>
          <a:stretch>
            <a:fillRect/>
          </a:stretch>
        </p:blipFill>
        <p:spPr>
          <a:xfrm>
            <a:off x="14051280" y="380229"/>
            <a:ext cx="2998013" cy="505347"/>
          </a:xfrm>
          <a:prstGeom prst="rect">
            <a:avLst/>
          </a:prstGeom>
        </p:spPr>
      </p:pic>
    </p:spTree>
    <p:extLst>
      <p:ext uri="{BB962C8B-B14F-4D97-AF65-F5344CB8AC3E}">
        <p14:creationId xmlns:p14="http://schemas.microsoft.com/office/powerpoint/2010/main" val="379202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201921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110" name="Google Shape;110;p2"/>
          <p:cNvSpPr txBox="1"/>
          <p:nvPr/>
        </p:nvSpPr>
        <p:spPr>
          <a:xfrm>
            <a:off x="2242044" y="2257561"/>
            <a:ext cx="10218046" cy="184050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l-GR" sz="10400" b="1">
                <a:cs typeface="Poppins"/>
                <a:sym typeface="Poppins"/>
              </a:rPr>
              <a:t>Νόμος του Ωμ</a:t>
            </a:r>
            <a:endParaRPr lang="el-GR" sz="10400" b="1" dirty="0">
              <a:cs typeface="Poppins"/>
              <a:sym typeface="Poppins"/>
            </a:endParaRPr>
          </a:p>
        </p:txBody>
      </p:sp>
      <p:sp>
        <p:nvSpPr>
          <p:cNvPr id="3" name="Freeform 21">
            <a:extLst>
              <a:ext uri="{FF2B5EF4-FFF2-40B4-BE49-F238E27FC236}">
                <a16:creationId xmlns:a16="http://schemas.microsoft.com/office/drawing/2014/main" id="{AD28C35A-FE96-A2F9-3F52-1C1369A2D2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F936120-0084-E5F9-0545-644E025B271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5" name="Group 11">
            <a:extLst>
              <a:ext uri="{FF2B5EF4-FFF2-40B4-BE49-F238E27FC236}">
                <a16:creationId xmlns:a16="http://schemas.microsoft.com/office/drawing/2014/main" id="{E7D8D377-2A3D-F46D-DCED-946FC18C08B8}"/>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B52D40F3-5EFD-30AD-7233-21D389A2E74E}"/>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E743D1CA-4DDE-A375-57BC-04A7D862C791}"/>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9" name="BlokTextu 8">
            <a:extLst>
              <a:ext uri="{FF2B5EF4-FFF2-40B4-BE49-F238E27FC236}">
                <a16:creationId xmlns:a16="http://schemas.microsoft.com/office/drawing/2014/main" id="{60A48776-9C0C-3D88-41B6-228ECDF423C8}"/>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10" name="BlokTextu 9">
            <a:extLst>
              <a:ext uri="{FF2B5EF4-FFF2-40B4-BE49-F238E27FC236}">
                <a16:creationId xmlns:a16="http://schemas.microsoft.com/office/drawing/2014/main" id="{D4F832F4-85BF-7D9E-A4CD-C3A31589217A}"/>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l-GR" sz="1200">
                <a:solidFill>
                  <a:srgbClr val="000000"/>
                </a:solidFill>
                <a:effectLst/>
                <a:latin typeface="Calibri" panose="020F0502020204030204" pitchFamily="34" charset="0"/>
                <a:ea typeface="Calibri" panose="020F050202020403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sk-SK" sz="1200" dirty="0">
              <a:effectLst/>
              <a:latin typeface="Calibri" panose="020F0502020204030204" pitchFamily="34" charset="0"/>
              <a:ea typeface="Calibri" panose="020F0502020204030204" pitchFamily="34" charset="0"/>
            </a:endParaRPr>
          </a:p>
        </p:txBody>
      </p:sp>
      <p:sp>
        <p:nvSpPr>
          <p:cNvPr id="2" name="BlokTextu 25">
            <a:extLst>
              <a:ext uri="{FF2B5EF4-FFF2-40B4-BE49-F238E27FC236}">
                <a16:creationId xmlns:a16="http://schemas.microsoft.com/office/drawing/2014/main" id="{BC590B27-9B05-F5A2-0D90-8D0B4BE0013A}"/>
              </a:ext>
            </a:extLst>
          </p:cNvPr>
          <p:cNvSpPr txBox="1"/>
          <p:nvPr/>
        </p:nvSpPr>
        <p:spPr>
          <a:xfrm>
            <a:off x="2242044" y="4000045"/>
            <a:ext cx="11523792"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200">
                <a:latin typeface="Poppins" panose="00000500000000000000" pitchFamily="2" charset="-18"/>
                <a:cs typeface="Poppins" panose="00000500000000000000" pitchFamily="2" charset="-18"/>
              </a:rPr>
              <a:t>Αριθμός έργου</a:t>
            </a:r>
            <a:r>
              <a:rPr lang="en-US" sz="3200">
                <a:latin typeface="Poppins" panose="00000500000000000000" pitchFamily="2" charset="-18"/>
                <a:cs typeface="Poppins" panose="00000500000000000000" pitchFamily="2" charset="-18"/>
              </a:rPr>
              <a:t>: </a:t>
            </a:r>
            <a:r>
              <a:rPr lang="en-US" sz="3200" dirty="0">
                <a:latin typeface="Poppins" panose="00000500000000000000" pitchFamily="2" charset="-18"/>
                <a:cs typeface="Poppins" panose="00000500000000000000" pitchFamily="2" charset="-18"/>
              </a:rPr>
              <a:t>2021-1-DE02-KA220-VET-000029587</a:t>
            </a:r>
          </a:p>
        </p:txBody>
      </p:sp>
      <p:pic>
        <p:nvPicPr>
          <p:cNvPr id="13" name="Obrázok 12">
            <a:extLst>
              <a:ext uri="{FF2B5EF4-FFF2-40B4-BE49-F238E27FC236}">
                <a16:creationId xmlns:a16="http://schemas.microsoft.com/office/drawing/2014/main" id="{E89C48A5-FC1C-A3E1-FF55-DA76E8A142A8}"/>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14" name="Obrázok 13">
            <a:extLst>
              <a:ext uri="{FF2B5EF4-FFF2-40B4-BE49-F238E27FC236}">
                <a16:creationId xmlns:a16="http://schemas.microsoft.com/office/drawing/2014/main" id="{C3D9C398-5362-C0D4-59BC-B7372D2E6696}"/>
              </a:ext>
            </a:extLst>
          </p:cNvPr>
          <p:cNvPicPr>
            <a:picLocks noChangeAspect="1"/>
          </p:cNvPicPr>
          <p:nvPr/>
        </p:nvPicPr>
        <p:blipFill>
          <a:blip r:embed="rId7"/>
          <a:stretch>
            <a:fillRect/>
          </a:stretch>
        </p:blipFill>
        <p:spPr>
          <a:xfrm>
            <a:off x="14051280" y="349749"/>
            <a:ext cx="2998013" cy="505347"/>
          </a:xfrm>
          <a:prstGeom prst="rect">
            <a:avLst/>
          </a:prstGeom>
        </p:spPr>
      </p:pic>
      <p:sp>
        <p:nvSpPr>
          <p:cNvPr id="12" name="Obdĺžnik 11">
            <a:extLst>
              <a:ext uri="{FF2B5EF4-FFF2-40B4-BE49-F238E27FC236}">
                <a16:creationId xmlns:a16="http://schemas.microsoft.com/office/drawing/2014/main" id="{A0C7456B-EBC2-E345-4B49-9508A892E8B5}"/>
              </a:ext>
            </a:extLst>
          </p:cNvPr>
          <p:cNvSpPr/>
          <p:nvPr/>
        </p:nvSpPr>
        <p:spPr>
          <a:xfrm>
            <a:off x="2242044" y="4588824"/>
            <a:ext cx="10218047" cy="514283"/>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400" kern="0">
                <a:effectLst/>
                <a:latin typeface="Calibri" panose="020F0502020204030204" pitchFamily="34" charset="0"/>
                <a:ea typeface="Times New Roman" panose="02020603050405020304" pitchFamily="18" charset="0"/>
                <a:cs typeface="Calibri" panose="020F0502020204030204" pitchFamily="34" charset="0"/>
              </a:rPr>
              <a:t>PR</a:t>
            </a:r>
            <a:r>
              <a:rPr lang="el-GR" sz="2400" kern="0">
                <a:effectLst/>
                <a:latin typeface="Calibri" panose="020F0502020204030204" pitchFamily="34" charset="0"/>
                <a:ea typeface="Times New Roman" panose="02020603050405020304" pitchFamily="18" charset="0"/>
                <a:cs typeface="Calibri" panose="020F0502020204030204" pitchFamily="34" charset="0"/>
              </a:rPr>
              <a:t>3/</a:t>
            </a:r>
            <a:r>
              <a:rPr lang="en-US" sz="2400" kern="0">
                <a:effectLst/>
                <a:latin typeface="Calibri" panose="020F0502020204030204" pitchFamily="34" charset="0"/>
                <a:ea typeface="Times New Roman" panose="02020603050405020304" pitchFamily="18" charset="0"/>
                <a:cs typeface="Calibri" panose="020F0502020204030204" pitchFamily="34" charset="0"/>
              </a:rPr>
              <a:t>A</a:t>
            </a:r>
            <a:r>
              <a:rPr lang="el-GR" sz="2400" kern="0">
                <a:effectLst/>
                <a:latin typeface="Calibri" panose="020F0502020204030204" pitchFamily="34" charset="0"/>
                <a:ea typeface="Times New Roman" panose="02020603050405020304" pitchFamily="18" charset="0"/>
                <a:cs typeface="Calibri" panose="020F0502020204030204" pitchFamily="34" charset="0"/>
              </a:rPr>
              <a:t>2: Υλικό αυτοεκπαίδευσης για τον εμπλουτισμό των σημερινών διαδικτυακών πειραμάτων</a:t>
            </a:r>
            <a:endParaRPr lang="sk-SK" sz="1600" kern="10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3" descr="A black and white sign with a person in a circle&#10;&#10;Description automatically generated">
            <a:hlinkClick r:id="rId8"/>
            <a:extLst>
              <a:ext uri="{FF2B5EF4-FFF2-40B4-BE49-F238E27FC236}">
                <a16:creationId xmlns:a16="http://schemas.microsoft.com/office/drawing/2014/main" id="{96C88E8F-AE5D-D2C2-1A1D-D1905517562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07561" y="7360476"/>
            <a:ext cx="4474146" cy="1570335"/>
          </a:xfrm>
          <a:prstGeom prst="rect">
            <a:avLst/>
          </a:prstGeom>
          <a:noFill/>
          <a:ln>
            <a:noFill/>
          </a:ln>
        </p:spPr>
      </p:pic>
    </p:spTree>
    <p:extLst>
      <p:ext uri="{BB962C8B-B14F-4D97-AF65-F5344CB8AC3E}">
        <p14:creationId xmlns:p14="http://schemas.microsoft.com/office/powerpoint/2010/main" val="319653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extLst>
      <p:ext uri="{BB962C8B-B14F-4D97-AF65-F5344CB8AC3E}">
        <p14:creationId xmlns:p14="http://schemas.microsoft.com/office/powerpoint/2010/main" val="131086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l="11718" r="53610"/>
          <a:stretch/>
        </p:blipFill>
        <p:spPr>
          <a:xfrm>
            <a:off x="1028700" y="0"/>
            <a:ext cx="5429066" cy="10287000"/>
          </a:xfrm>
          <a:prstGeom prst="rect">
            <a:avLst/>
          </a:prstGeom>
          <a:noFill/>
          <a:ln>
            <a:noFill/>
          </a:ln>
        </p:spPr>
      </p:pic>
      <p:grpSp>
        <p:nvGrpSpPr>
          <p:cNvPr id="119" name="Google Shape;119;p3"/>
          <p:cNvGrpSpPr/>
          <p:nvPr/>
        </p:nvGrpSpPr>
        <p:grpSpPr>
          <a:xfrm>
            <a:off x="0" y="7060967"/>
            <a:ext cx="1028700" cy="3226033"/>
            <a:chOff x="0" y="-38100"/>
            <a:chExt cx="812800" cy="2548965"/>
          </a:xfrm>
          <a:solidFill>
            <a:schemeClr val="accent2"/>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chemeClr val="accent2"/>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125" name="Google Shape;125;p3"/>
          <p:cNvGrpSpPr/>
          <p:nvPr/>
        </p:nvGrpSpPr>
        <p:grpSpPr>
          <a:xfrm>
            <a:off x="6819254" y="2110350"/>
            <a:ext cx="969409" cy="973196"/>
            <a:chOff x="0" y="-3175"/>
            <a:chExt cx="812800" cy="815975"/>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01</a:t>
              </a:r>
              <a:endParaRPr dirty="0"/>
            </a:p>
          </p:txBody>
        </p:sp>
      </p:grpSp>
      <p:grpSp>
        <p:nvGrpSpPr>
          <p:cNvPr id="128" name="Google Shape;128;p3"/>
          <p:cNvGrpSpPr/>
          <p:nvPr/>
        </p:nvGrpSpPr>
        <p:grpSpPr>
          <a:xfrm>
            <a:off x="6819254" y="3004918"/>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02</a:t>
              </a:r>
              <a:endParaRPr dirty="0"/>
            </a:p>
          </p:txBody>
        </p:sp>
      </p:grpSp>
      <p:grpSp>
        <p:nvGrpSpPr>
          <p:cNvPr id="131" name="Google Shape;131;p3"/>
          <p:cNvGrpSpPr/>
          <p:nvPr/>
        </p:nvGrpSpPr>
        <p:grpSpPr>
          <a:xfrm>
            <a:off x="6819254" y="3892682"/>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6819254" y="4794509"/>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6819254" y="5679678"/>
            <a:ext cx="969409" cy="929986"/>
            <a:chOff x="0" y="-3175"/>
            <a:chExt cx="812800" cy="779746"/>
          </a:xfrm>
          <a:solidFill>
            <a:schemeClr val="accent2"/>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6819254" y="6464369"/>
            <a:ext cx="969409" cy="973196"/>
            <a:chOff x="0" y="-3175"/>
            <a:chExt cx="812800" cy="815975"/>
          </a:xfrm>
          <a:solidFill>
            <a:schemeClr val="accent2"/>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06</a:t>
              </a:r>
              <a:endParaRPr/>
            </a:p>
          </p:txBody>
        </p:sp>
      </p:grpSp>
      <p:grpSp>
        <p:nvGrpSpPr>
          <p:cNvPr id="152" name="Google Shape;152;p3"/>
          <p:cNvGrpSpPr/>
          <p:nvPr/>
        </p:nvGrpSpPr>
        <p:grpSpPr>
          <a:xfrm>
            <a:off x="6819254" y="7349177"/>
            <a:ext cx="969409" cy="973196"/>
            <a:chOff x="0" y="-3175"/>
            <a:chExt cx="812800" cy="815975"/>
          </a:xfrm>
          <a:solidFill>
            <a:schemeClr val="accent2"/>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6819254" y="8157677"/>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6819254" y="9059049"/>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12083497" y="2104525"/>
            <a:ext cx="969409" cy="929986"/>
            <a:chOff x="0" y="-3175"/>
            <a:chExt cx="812800" cy="779746"/>
          </a:xfrm>
          <a:solidFill>
            <a:schemeClr val="accent2"/>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10</a:t>
              </a:r>
              <a:endParaRPr/>
            </a:p>
          </p:txBody>
        </p:sp>
      </p:grpSp>
      <p:sp>
        <p:nvSpPr>
          <p:cNvPr id="166" name="Google Shape;166;p3"/>
          <p:cNvSpPr txBox="1"/>
          <p:nvPr/>
        </p:nvSpPr>
        <p:spPr>
          <a:xfrm>
            <a:off x="7961568" y="236389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Νόμος του Ωμ</a:t>
            </a:r>
            <a:endParaRPr sz="2000" dirty="0">
              <a:latin typeface="Poppins" panose="00000500000000000000" pitchFamily="2" charset="-18"/>
              <a:cs typeface="Poppins" panose="00000500000000000000" pitchFamily="2" charset="-18"/>
            </a:endParaRPr>
          </a:p>
        </p:txBody>
      </p:sp>
      <p:sp>
        <p:nvSpPr>
          <p:cNvPr id="167" name="Google Shape;167;p3"/>
          <p:cNvSpPr txBox="1"/>
          <p:nvPr/>
        </p:nvSpPr>
        <p:spPr>
          <a:xfrm>
            <a:off x="7961568" y="325845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a:solidFill>
                  <a:srgbClr val="000000"/>
                </a:solidFill>
                <a:latin typeface="Poppins" panose="00000500000000000000" pitchFamily="2" charset="-18"/>
                <a:ea typeface="Open Sans"/>
                <a:cs typeface="Poppins" panose="00000500000000000000" pitchFamily="2" charset="-18"/>
                <a:sym typeface="Open Sans"/>
              </a:rPr>
              <a:t>Εξήγηση του νόμου του Ωμ</a:t>
            </a:r>
            <a:endParaRPr lang="el-GR" sz="2000" dirty="0">
              <a:latin typeface="Poppins" panose="00000500000000000000" pitchFamily="2" charset="-18"/>
              <a:cs typeface="Poppins" panose="00000500000000000000" pitchFamily="2" charset="-18"/>
            </a:endParaRPr>
          </a:p>
        </p:txBody>
      </p:sp>
      <p:sp>
        <p:nvSpPr>
          <p:cNvPr id="168" name="Google Shape;168;p3"/>
          <p:cNvSpPr txBox="1"/>
          <p:nvPr/>
        </p:nvSpPr>
        <p:spPr>
          <a:xfrm>
            <a:off x="7961568" y="414622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Τύπος του νόμου του</a:t>
            </a:r>
            <a:r>
              <a:rPr lang="sk-SK"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endParaRPr sz="2000" dirty="0">
              <a:latin typeface="Poppins" panose="00000500000000000000" pitchFamily="2" charset="-18"/>
              <a:cs typeface="Poppins" panose="00000500000000000000" pitchFamily="2" charset="-18"/>
            </a:endParaRPr>
          </a:p>
        </p:txBody>
      </p:sp>
      <p:sp>
        <p:nvSpPr>
          <p:cNvPr id="169" name="Google Shape;169;p3"/>
          <p:cNvSpPr txBox="1"/>
          <p:nvPr/>
        </p:nvSpPr>
        <p:spPr>
          <a:xfrm>
            <a:off x="7961568" y="504805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Γράφημα του νόμου του Ωμ</a:t>
            </a:r>
            <a:endParaRPr sz="2000" dirty="0">
              <a:latin typeface="Poppins" panose="00000500000000000000" pitchFamily="2" charset="-18"/>
              <a:cs typeface="Poppins" panose="00000500000000000000" pitchFamily="2" charset="-18"/>
            </a:endParaRPr>
          </a:p>
        </p:txBody>
      </p:sp>
      <p:sp>
        <p:nvSpPr>
          <p:cNvPr id="170" name="Google Shape;170;p3"/>
          <p:cNvSpPr txBox="1"/>
          <p:nvPr/>
        </p:nvSpPr>
        <p:spPr>
          <a:xfrm>
            <a:off x="7961568" y="591161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Μονάδα του νόμου του Ωμ 	</a:t>
            </a:r>
            <a:endParaRPr sz="2000" dirty="0">
              <a:latin typeface="Poppins" panose="00000500000000000000" pitchFamily="2" charset="-18"/>
              <a:cs typeface="Poppins" panose="00000500000000000000" pitchFamily="2" charset="-18"/>
            </a:endParaRPr>
          </a:p>
        </p:txBody>
      </p:sp>
      <p:sp>
        <p:nvSpPr>
          <p:cNvPr id="171" name="Google Shape;171;p3"/>
          <p:cNvSpPr txBox="1"/>
          <p:nvPr/>
        </p:nvSpPr>
        <p:spPr>
          <a:xfrm>
            <a:off x="7961568" y="671791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Εξίσωση του νόμου του Ωμ</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7980618" y="841121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Τρίγωνο του νόμου του Ωμ</a:t>
            </a:r>
            <a:endParaRPr sz="2000" dirty="0">
              <a:latin typeface="Poppins" panose="00000500000000000000" pitchFamily="2" charset="-18"/>
              <a:cs typeface="Poppins" panose="00000500000000000000" pitchFamily="2" charset="-18"/>
            </a:endParaRPr>
          </a:p>
        </p:txBody>
      </p:sp>
      <p:grpSp>
        <p:nvGrpSpPr>
          <p:cNvPr id="173" name="Google Shape;173;p3"/>
          <p:cNvGrpSpPr/>
          <p:nvPr/>
        </p:nvGrpSpPr>
        <p:grpSpPr>
          <a:xfrm>
            <a:off x="12099240" y="2947882"/>
            <a:ext cx="969409" cy="973196"/>
            <a:chOff x="0" y="-3175"/>
            <a:chExt cx="812800" cy="815975"/>
          </a:xfrm>
          <a:solidFill>
            <a:schemeClr val="accent2"/>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11</a:t>
              </a:r>
              <a:endParaRPr/>
            </a:p>
          </p:txBody>
        </p:sp>
      </p:grpSp>
      <p:grpSp>
        <p:nvGrpSpPr>
          <p:cNvPr id="176" name="Google Shape;176;p3"/>
          <p:cNvGrpSpPr/>
          <p:nvPr/>
        </p:nvGrpSpPr>
        <p:grpSpPr>
          <a:xfrm>
            <a:off x="12099240" y="3834040"/>
            <a:ext cx="969409" cy="973196"/>
            <a:chOff x="0" y="-3175"/>
            <a:chExt cx="812800" cy="815975"/>
          </a:xfrm>
          <a:solidFill>
            <a:schemeClr val="accent2"/>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2099240" y="4721804"/>
            <a:ext cx="969409" cy="973196"/>
            <a:chOff x="0" y="-3175"/>
            <a:chExt cx="812800" cy="815975"/>
          </a:xfrm>
          <a:solidFill>
            <a:schemeClr val="accent2"/>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2099240" y="5615269"/>
            <a:ext cx="969409" cy="973196"/>
            <a:chOff x="0" y="-3175"/>
            <a:chExt cx="812800" cy="815975"/>
          </a:xfrm>
          <a:solidFill>
            <a:schemeClr val="accent2"/>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a:solidFill>
                    <a:srgbClr val="FFFFFF"/>
                  </a:solidFill>
                  <a:latin typeface="Arial"/>
                  <a:ea typeface="Arial"/>
                  <a:cs typeface="Arial"/>
                  <a:sym typeface="Arial"/>
                </a:rPr>
                <a:t>14</a:t>
              </a:r>
              <a:endParaRPr/>
            </a:p>
          </p:txBody>
        </p:sp>
      </p:grpSp>
      <p:grpSp>
        <p:nvGrpSpPr>
          <p:cNvPr id="185" name="Google Shape;185;p3"/>
          <p:cNvGrpSpPr/>
          <p:nvPr/>
        </p:nvGrpSpPr>
        <p:grpSpPr>
          <a:xfrm>
            <a:off x="12093375" y="6500856"/>
            <a:ext cx="969409" cy="973196"/>
            <a:chOff x="0" y="-3175"/>
            <a:chExt cx="812800" cy="815975"/>
          </a:xfrm>
          <a:solidFill>
            <a:schemeClr val="accent2"/>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 sz="3399" b="0" i="0" u="none" strike="noStrike" cap="none" dirty="0">
                  <a:solidFill>
                    <a:srgbClr val="FFFFFF"/>
                  </a:solidFill>
                  <a:latin typeface="Arial"/>
                  <a:ea typeface="Arial"/>
                  <a:cs typeface="Arial"/>
                  <a:sym typeface="Arial"/>
                </a:rPr>
                <a:t>15</a:t>
              </a:r>
              <a:endParaRPr dirty="0"/>
            </a:p>
          </p:txBody>
        </p:sp>
      </p:grpSp>
      <p:sp>
        <p:nvSpPr>
          <p:cNvPr id="191" name="Google Shape;191;p3"/>
          <p:cNvSpPr txBox="1"/>
          <p:nvPr/>
        </p:nvSpPr>
        <p:spPr>
          <a:xfrm>
            <a:off x="6758225" y="701487"/>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GR" sz="6776" b="1" i="0" u="none" strike="noStrike" cap="none" dirty="0">
                <a:solidFill>
                  <a:srgbClr val="000000"/>
                </a:solidFill>
                <a:latin typeface="Poppins"/>
                <a:ea typeface="Poppins"/>
                <a:cs typeface="Poppins"/>
                <a:sym typeface="Poppins"/>
              </a:rPr>
              <a:t>ΠΕΡΙΕΧΟΜΕΝΑ</a:t>
            </a:r>
          </a:p>
        </p:txBody>
      </p:sp>
      <p:sp>
        <p:nvSpPr>
          <p:cNvPr id="192" name="Google Shape;192;p3"/>
          <p:cNvSpPr txBox="1"/>
          <p:nvPr/>
        </p:nvSpPr>
        <p:spPr>
          <a:xfrm>
            <a:off x="7961568" y="7576121"/>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Σχέση μεταξύ τάσης, ρεύματος και αντίστασης</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7980618" y="932043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Διανυσματική μορφή του νόμου του Ωμ</a:t>
            </a:r>
            <a:endParaRPr sz="2000" dirty="0">
              <a:latin typeface="Poppins" panose="00000500000000000000" pitchFamily="2" charset="-18"/>
              <a:cs typeface="Poppins" panose="00000500000000000000" pitchFamily="2" charset="-18"/>
            </a:endParaRPr>
          </a:p>
        </p:txBody>
      </p:sp>
      <p:sp>
        <p:nvSpPr>
          <p:cNvPr id="194" name="Google Shape;194;p3"/>
          <p:cNvSpPr txBox="1"/>
          <p:nvPr/>
        </p:nvSpPr>
        <p:spPr>
          <a:xfrm>
            <a:off x="13225812" y="2336461"/>
            <a:ext cx="3996292"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Πειραματική επαλήθευση του νόμου του Ωμ</a:t>
            </a:r>
            <a:endParaRPr lang="sk-SK" sz="2000" dirty="0">
              <a:latin typeface="Poppins" panose="00000500000000000000" pitchFamily="2" charset="-18"/>
              <a:cs typeface="Poppins" panose="00000500000000000000" pitchFamily="2" charset="-18"/>
            </a:endParaRPr>
          </a:p>
        </p:txBody>
      </p:sp>
      <p:sp>
        <p:nvSpPr>
          <p:cNvPr id="195" name="Google Shape;195;p3"/>
          <p:cNvSpPr txBox="1"/>
          <p:nvPr/>
        </p:nvSpPr>
        <p:spPr>
          <a:xfrm>
            <a:off x="13225811" y="3138353"/>
            <a:ext cx="3816937"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Κυκλικό διάγραμμα του νόμου του Ωμ</a:t>
            </a:r>
            <a:endParaRPr lang="sk-SK" sz="2000" dirty="0">
              <a:latin typeface="Poppins" panose="00000500000000000000" pitchFamily="2" charset="-18"/>
              <a:cs typeface="Poppins" panose="00000500000000000000" pitchFamily="2" charset="-18"/>
            </a:endParaRPr>
          </a:p>
        </p:txBody>
      </p:sp>
      <p:sp>
        <p:nvSpPr>
          <p:cNvPr id="196" name="Google Shape;196;p3"/>
          <p:cNvSpPr txBox="1"/>
          <p:nvPr/>
        </p:nvSpPr>
        <p:spPr>
          <a:xfrm>
            <a:off x="13225811" y="4059048"/>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Πίνακας μήτρας του νόμου του Ωμ</a:t>
            </a:r>
            <a:endParaRPr sz="2000" dirty="0">
              <a:latin typeface="Poppins" panose="00000500000000000000" pitchFamily="2" charset="-18"/>
              <a:cs typeface="Poppins" panose="00000500000000000000" pitchFamily="2" charset="-18"/>
            </a:endParaRPr>
          </a:p>
        </p:txBody>
      </p:sp>
      <p:sp>
        <p:nvSpPr>
          <p:cNvPr id="198" name="Google Shape;198;p3"/>
          <p:cNvSpPr txBox="1"/>
          <p:nvPr/>
        </p:nvSpPr>
        <p:spPr>
          <a:xfrm>
            <a:off x="13225811" y="4899781"/>
            <a:ext cx="3816937"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Υπολογισμός της ηλεκτρικής ισχύος χρησιμοποιώντας τον νόμο του Ωμ</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250426" y="5890352"/>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Περιορισμοί του νόμου του Ωμ</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270725" y="6807921"/>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Αναλογίες του νόμου του Ωμ 	</a:t>
            </a:r>
            <a:endParaRPr sz="2000" dirty="0">
              <a:latin typeface="Poppins" panose="00000500000000000000" pitchFamily="2" charset="-18"/>
              <a:cs typeface="Poppins" panose="00000500000000000000" pitchFamily="2" charset="-18"/>
            </a:endParaRPr>
          </a:p>
        </p:txBody>
      </p:sp>
      <p:grpSp>
        <p:nvGrpSpPr>
          <p:cNvPr id="2" name="Google Shape;116;p3">
            <a:extLst>
              <a:ext uri="{FF2B5EF4-FFF2-40B4-BE49-F238E27FC236}">
                <a16:creationId xmlns:a16="http://schemas.microsoft.com/office/drawing/2014/main" id="{453AA141-C5A9-D632-6547-53C71A4CA4E0}"/>
              </a:ext>
            </a:extLst>
          </p:cNvPr>
          <p:cNvGrpSpPr/>
          <p:nvPr/>
        </p:nvGrpSpPr>
        <p:grpSpPr>
          <a:xfrm>
            <a:off x="17343207" y="0"/>
            <a:ext cx="944794" cy="10287000"/>
            <a:chOff x="0" y="-38100"/>
            <a:chExt cx="446365" cy="2747433"/>
          </a:xfrm>
          <a:solidFill>
            <a:srgbClr val="CC5B60"/>
          </a:solidFill>
        </p:grpSpPr>
        <p:sp>
          <p:nvSpPr>
            <p:cNvPr id="3" name="Google Shape;117;p3">
              <a:extLst>
                <a:ext uri="{FF2B5EF4-FFF2-40B4-BE49-F238E27FC236}">
                  <a16:creationId xmlns:a16="http://schemas.microsoft.com/office/drawing/2014/main" id="{B84CDBEC-5DC5-73BE-3A2F-770686529453}"/>
                </a:ext>
              </a:extLst>
            </p:cNvPr>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8;p3">
              <a:extLst>
                <a:ext uri="{FF2B5EF4-FFF2-40B4-BE49-F238E27FC236}">
                  <a16:creationId xmlns:a16="http://schemas.microsoft.com/office/drawing/2014/main" id="{B82733BC-24CC-4DAF-93DC-724A535212D1}"/>
                </a:ext>
              </a:extLst>
            </p:cNvPr>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 name="Freeform 21">
            <a:extLst>
              <a:ext uri="{FF2B5EF4-FFF2-40B4-BE49-F238E27FC236}">
                <a16:creationId xmlns:a16="http://schemas.microsoft.com/office/drawing/2014/main" id="{33897369-0909-993B-E1D3-C3F88E6A72E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6" name="Freeform 46">
            <a:extLst>
              <a:ext uri="{FF2B5EF4-FFF2-40B4-BE49-F238E27FC236}">
                <a16:creationId xmlns:a16="http://schemas.microsoft.com/office/drawing/2014/main" id="{48DA5CD1-FC33-DE41-E865-BFEB126EEB7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50" name="Google Shape;150;p3"/>
          <p:cNvSpPr/>
          <p:nvPr/>
        </p:nvSpPr>
        <p:spPr>
          <a:xfrm>
            <a:off x="13753484" y="8379030"/>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reeform 21">
            <a:extLst>
              <a:ext uri="{FF2B5EF4-FFF2-40B4-BE49-F238E27FC236}">
                <a16:creationId xmlns:a16="http://schemas.microsoft.com/office/drawing/2014/main" id="{73CBED00-B399-83FF-17B8-8B225CC94DE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FBC40128-72E6-C694-D078-6F87E8AC91F0}"/>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4F204695-F4CA-3018-6C84-956FCCFEDE81}"/>
              </a:ext>
            </a:extLst>
          </p:cNvPr>
          <p:cNvPicPr>
            <a:picLocks noChangeAspect="1"/>
          </p:cNvPicPr>
          <p:nvPr/>
        </p:nvPicPr>
        <p:blipFill>
          <a:blip r:embed="rId7"/>
          <a:stretch>
            <a:fillRect/>
          </a:stretch>
        </p:blipFill>
        <p:spPr>
          <a:xfrm>
            <a:off x="14051280" y="349749"/>
            <a:ext cx="2998013" cy="505347"/>
          </a:xfrm>
          <a:prstGeom prst="rect">
            <a:avLst/>
          </a:prstGeom>
        </p:spPr>
      </p:pic>
    </p:spTree>
    <p:extLst>
      <p:ext uri="{BB962C8B-B14F-4D97-AF65-F5344CB8AC3E}">
        <p14:creationId xmlns:p14="http://schemas.microsoft.com/office/powerpoint/2010/main" val="421827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chemeClr val="accent2"/>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673841"/>
            <a:ext cx="1310100" cy="0"/>
          </a:xfrm>
          <a:prstGeom prst="straightConnector1">
            <a:avLst/>
          </a:prstGeom>
          <a:noFill/>
          <a:ln w="95250" cap="flat" cmpd="sng">
            <a:solidFill>
              <a:srgbClr val="FFFFFF"/>
            </a:solidFill>
            <a:prstDash val="solid"/>
            <a:round/>
            <a:headEnd type="none" w="sm" len="sm"/>
            <a:tailEnd type="none" w="sm" len="sm"/>
          </a:ln>
        </p:spPr>
      </p:cxnSp>
      <p:sp>
        <p:nvSpPr>
          <p:cNvPr id="221" name="Google Shape;221;p4"/>
          <p:cNvSpPr/>
          <p:nvPr/>
        </p:nvSpPr>
        <p:spPr>
          <a:xfrm>
            <a:off x="-1" y="2887903"/>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6D8A22EB-6421-5E84-F4FC-DAF07A3983B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31B1EC4-2B8F-1A78-25D2-68139DF296C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09;p4">
            <a:extLst>
              <a:ext uri="{FF2B5EF4-FFF2-40B4-BE49-F238E27FC236}">
                <a16:creationId xmlns:a16="http://schemas.microsoft.com/office/drawing/2014/main" id="{DE42E89A-855C-CC7C-D11F-42F0E0BE743C}"/>
              </a:ext>
            </a:extLst>
          </p:cNvPr>
          <p:cNvSpPr txBox="1"/>
          <p:nvPr/>
        </p:nvSpPr>
        <p:spPr>
          <a:xfrm>
            <a:off x="7931128" y="3051389"/>
            <a:ext cx="9328172" cy="3816429"/>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 νόμος του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βεβαιώνει ότι η τάση σε έναν αγωγό είναι ευθέως ανάλογη με το ρεύμα που διέρχεται από αυτόν, εφόσον οι φυσικές συνθήκες και η θερμοκρασία παραμένουν σταθερές.</a:t>
            </a:r>
            <a:r>
              <a:rPr lang="el" sz="2000" dirty="0">
                <a:latin typeface="Poppins" panose="00000500000000000000" pitchFamily="2" charset="-18"/>
                <a:ea typeface="Open Sans"/>
                <a:cs typeface="Poppins" panose="00000500000000000000" pitchFamily="2" charset="-18"/>
              </a:rPr>
              <a:t> </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Επομένως, σύμφωνα με το νόμο του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το ρεύμα μέσω ενός αγωγού είναι ευθέως ανάλογο με την τάση σε αυτόν, εκφραζόμενη ως V ∝ I. Αυτή η αρχή καθιερώνει τη θεμελιώδη σχέση μεταξύ της εφαρμοζόμενης τάσης και του ρεύματος που προκύπτει στον αγωγό, καθιστώντας τον ακρογωνιαίο λίθο για κατανόηση και εργασία με ηλεκτρικά κυκλώματα. Ο νόμος του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δείχνει ότι το ρεύμα παρουσιάζει γραμμική σχέση με την τάση.</a:t>
            </a:r>
            <a:endParaRPr sz="2000" dirty="0">
              <a:latin typeface="Poppins" panose="00000500000000000000" pitchFamily="2" charset="-18"/>
              <a:cs typeface="Poppins" panose="00000500000000000000" pitchFamily="2" charset="-18"/>
            </a:endParaRPr>
          </a:p>
        </p:txBody>
      </p:sp>
      <p:sp>
        <p:nvSpPr>
          <p:cNvPr id="5" name="Google Shape;222;p4">
            <a:extLst>
              <a:ext uri="{FF2B5EF4-FFF2-40B4-BE49-F238E27FC236}">
                <a16:creationId xmlns:a16="http://schemas.microsoft.com/office/drawing/2014/main" id="{0256ECA1-EAF0-994F-A589-4B84506B0CEC}"/>
              </a:ext>
            </a:extLst>
          </p:cNvPr>
          <p:cNvSpPr txBox="1"/>
          <p:nvPr/>
        </p:nvSpPr>
        <p:spPr>
          <a:xfrm>
            <a:off x="792801" y="704537"/>
            <a:ext cx="5523408"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 sz="4499" b="1" i="0" u="none" strike="noStrike" cap="none" dirty="0">
                <a:solidFill>
                  <a:schemeClr val="bg1"/>
                </a:solidFill>
                <a:latin typeface="Poppins"/>
                <a:ea typeface="Poppins"/>
                <a:cs typeface="Poppins"/>
                <a:sym typeface="Poppins"/>
              </a:rPr>
              <a:t>ΝΟΜΟΣ ΤΟΥ </a:t>
            </a:r>
            <a:r>
              <a:rPr lang="el-GR"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endParaRPr sz="4500" b="1" dirty="0">
              <a:solidFill>
                <a:schemeClr val="bg1"/>
              </a:solidFill>
            </a:endParaRPr>
          </a:p>
        </p:txBody>
      </p:sp>
      <p:sp>
        <p:nvSpPr>
          <p:cNvPr id="6" name="Freeform 21">
            <a:extLst>
              <a:ext uri="{FF2B5EF4-FFF2-40B4-BE49-F238E27FC236}">
                <a16:creationId xmlns:a16="http://schemas.microsoft.com/office/drawing/2014/main" id="{B9C4DC10-9AAA-B491-BD17-6B17A5A4338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4257FF17-254D-A29E-6600-EC954B1FCBC8}"/>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8" name="Obrázok 7">
            <a:extLst>
              <a:ext uri="{FF2B5EF4-FFF2-40B4-BE49-F238E27FC236}">
                <a16:creationId xmlns:a16="http://schemas.microsoft.com/office/drawing/2014/main" id="{D764400E-0D50-9B88-2F4C-5B5BC20D6BD7}"/>
              </a:ext>
            </a:extLst>
          </p:cNvPr>
          <p:cNvPicPr>
            <a:picLocks noChangeAspect="1"/>
          </p:cNvPicPr>
          <p:nvPr/>
        </p:nvPicPr>
        <p:blipFill>
          <a:blip r:embed="rId7"/>
          <a:stretch>
            <a:fillRect/>
          </a:stretch>
        </p:blipFill>
        <p:spPr>
          <a:xfrm>
            <a:off x="14051280" y="349749"/>
            <a:ext cx="2998013" cy="505347"/>
          </a:xfrm>
          <a:prstGeom prst="rect">
            <a:avLst/>
          </a:prstGeom>
        </p:spPr>
      </p:pic>
    </p:spTree>
    <p:extLst>
      <p:ext uri="{BB962C8B-B14F-4D97-AF65-F5344CB8AC3E}">
        <p14:creationId xmlns:p14="http://schemas.microsoft.com/office/powerpoint/2010/main" val="78249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588151" y="2572024"/>
            <a:ext cx="5421286" cy="5142951"/>
            <a:chOff x="0" y="-38100"/>
            <a:chExt cx="1427828" cy="2154398"/>
          </a:xfrm>
          <a:solidFill>
            <a:schemeClr val="accent2"/>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391278" y="2572024"/>
            <a:ext cx="5421286" cy="5235540"/>
            <a:chOff x="0" y="-38100"/>
            <a:chExt cx="1427828" cy="2154398"/>
          </a:xfrm>
          <a:solidFill>
            <a:schemeClr val="accent2"/>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235541"/>
            <a:chOff x="0" y="-38100"/>
            <a:chExt cx="1427828" cy="2154398"/>
          </a:xfrm>
          <a:solidFill>
            <a:schemeClr val="accent2"/>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0" y="0"/>
            <a:ext cx="11798533" cy="1301985"/>
            <a:chOff x="0" y="-38100"/>
            <a:chExt cx="3737049" cy="444538"/>
          </a:xfrm>
          <a:solidFill>
            <a:schemeClr val="accent2"/>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3" name="Google Shape;243;p5"/>
          <p:cNvSpPr txBox="1"/>
          <p:nvPr/>
        </p:nvSpPr>
        <p:spPr>
          <a:xfrm>
            <a:off x="1361543" y="4900779"/>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sk"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I</a:t>
            </a:r>
            <a:endParaRPr dirty="0">
              <a:solidFill>
                <a:schemeClr val="bg1"/>
              </a:solidFill>
              <a:latin typeface="Poppins" panose="00000500000000000000" pitchFamily="2" charset="-18"/>
              <a:cs typeface="Poppins" panose="00000500000000000000" pitchFamily="2" charset="-18"/>
            </a:endParaRPr>
          </a:p>
        </p:txBody>
      </p:sp>
      <p:sp>
        <p:nvSpPr>
          <p:cNvPr id="245" name="Google Shape;245;p5"/>
          <p:cNvSpPr txBox="1"/>
          <p:nvPr/>
        </p:nvSpPr>
        <p:spPr>
          <a:xfrm>
            <a:off x="7317120" y="3394811"/>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247" name="Google Shape;247;p5"/>
          <p:cNvSpPr txBox="1"/>
          <p:nvPr/>
        </p:nvSpPr>
        <p:spPr>
          <a:xfrm>
            <a:off x="12908854" y="4252250"/>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sk"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6589A3E-A5CA-ACD8-8684-EFAC52D94A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2083A17-6AC8-CA4A-88F7-978E2DDDEE9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241;p5">
            <a:extLst>
              <a:ext uri="{FF2B5EF4-FFF2-40B4-BE49-F238E27FC236}">
                <a16:creationId xmlns:a16="http://schemas.microsoft.com/office/drawing/2014/main" id="{566D52DA-B93C-FE0C-3A9F-5ABE464341B5}"/>
              </a:ext>
            </a:extLst>
          </p:cNvPr>
          <p:cNvSpPr txBox="1"/>
          <p:nvPr/>
        </p:nvSpPr>
        <p:spPr>
          <a:xfrm>
            <a:off x="770470" y="222039"/>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l" sz="4500" b="1" i="0" u="none" strike="noStrike" cap="none" dirty="0">
                <a:solidFill>
                  <a:schemeClr val="bg1"/>
                </a:solidFill>
                <a:latin typeface="Poppins"/>
                <a:ea typeface="Poppins"/>
                <a:cs typeface="Poppins"/>
                <a:sym typeface="Poppins"/>
              </a:rPr>
              <a:t>ΕΞΗΓΗΣΗ ΝΟΜΟΥ ΤΟΥ</a:t>
            </a:r>
            <a:r>
              <a:rPr lang="el" sz="4500" i="0" u="none" strike="noStrike" cap="none" dirty="0">
                <a:solidFill>
                  <a:schemeClr val="bg1"/>
                </a:solidFill>
                <a:latin typeface="Poppins"/>
                <a:ea typeface="Poppins"/>
                <a:cs typeface="Poppins"/>
                <a:sym typeface="Poppins"/>
              </a:rPr>
              <a:t> </a:t>
            </a:r>
            <a:r>
              <a:rPr lang="el-GR"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endParaRPr sz="4500" b="1" dirty="0">
              <a:solidFill>
                <a:schemeClr val="bg1"/>
              </a:solidFill>
            </a:endParaRPr>
          </a:p>
        </p:txBody>
      </p:sp>
      <p:sp>
        <p:nvSpPr>
          <p:cNvPr id="5" name="Google Shape;242;p5">
            <a:extLst>
              <a:ext uri="{FF2B5EF4-FFF2-40B4-BE49-F238E27FC236}">
                <a16:creationId xmlns:a16="http://schemas.microsoft.com/office/drawing/2014/main" id="{70AA9CCA-D00D-2CB7-C60D-8946387B7356}"/>
              </a:ext>
            </a:extLst>
          </p:cNvPr>
          <p:cNvSpPr txBox="1"/>
          <p:nvPr/>
        </p:nvSpPr>
        <p:spPr>
          <a:xfrm>
            <a:off x="806328" y="2677629"/>
            <a:ext cx="4984931" cy="2585323"/>
          </a:xfrm>
          <a:prstGeom prst="rect">
            <a:avLst/>
          </a:prstGeom>
          <a:noFill/>
          <a:ln>
            <a:noFill/>
          </a:ln>
        </p:spPr>
        <p:txBody>
          <a:bodyPr spcFirstLastPara="1" wrap="square" lIns="0" tIns="0" rIns="0" bIns="0" anchor="t" anchorCtr="0">
            <a:spAutoFit/>
          </a:bodyPr>
          <a:lstStyle/>
          <a:p>
            <a:pPr marL="0" marR="0" lvl="0" indent="0"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Ο νόμος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είναι ένας από τους θεμελιώδεις νόμους της ηλεκτροστατικής που δηλώνουν ότι, η τάση σε κάθε αγωγό είναι ευθέως ανάλογη με το ρεύμα που ρέει σε αυτόν τον αγωγό. Μπορούμε να ορίσουμε αυτή την συνθήκη ως εξής:</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244;p5">
            <a:extLst>
              <a:ext uri="{FF2B5EF4-FFF2-40B4-BE49-F238E27FC236}">
                <a16:creationId xmlns:a16="http://schemas.microsoft.com/office/drawing/2014/main" id="{77B11147-3F0A-760D-37BD-D11DD2883D9D}"/>
              </a:ext>
            </a:extLst>
          </p:cNvPr>
          <p:cNvSpPr txBox="1"/>
          <p:nvPr/>
        </p:nvSpPr>
        <p:spPr>
          <a:xfrm>
            <a:off x="7275041" y="2677629"/>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Αφαίρεση του σήματος αναλογικότητας:</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246;p5">
            <a:extLst>
              <a:ext uri="{FF2B5EF4-FFF2-40B4-BE49-F238E27FC236}">
                <a16:creationId xmlns:a16="http://schemas.microsoft.com/office/drawing/2014/main" id="{24E3489D-D79F-36BE-93A7-D76577F277AD}"/>
              </a:ext>
            </a:extLst>
          </p:cNvPr>
          <p:cNvSpPr txBox="1"/>
          <p:nvPr/>
        </p:nvSpPr>
        <p:spPr>
          <a:xfrm>
            <a:off x="12456466" y="2652469"/>
            <a:ext cx="4897073"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όπου </a:t>
            </a: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είναι η σταθερά αναλογικότητας και ονομάζεται Αντίσταση του υλικού. Η αντίσταση του υλικού υπολογίζεται ως:</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248;p5">
            <a:extLst>
              <a:ext uri="{FF2B5EF4-FFF2-40B4-BE49-F238E27FC236}">
                <a16:creationId xmlns:a16="http://schemas.microsoft.com/office/drawing/2014/main" id="{D4DDBE38-B2A1-90E9-2E8A-6D9EA9FFB600}"/>
              </a:ext>
            </a:extLst>
          </p:cNvPr>
          <p:cNvSpPr txBox="1"/>
          <p:nvPr/>
        </p:nvSpPr>
        <p:spPr>
          <a:xfrm>
            <a:off x="12456466" y="6262287"/>
            <a:ext cx="489720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Η αντίσταση μετριέται σε </a:t>
            </a:r>
            <a:r>
              <a:rPr lang="el-G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 Συμβολίζεται με το σύμβολο Ω.</a:t>
            </a:r>
            <a:endParaRPr sz="2000" dirty="0">
              <a:solidFill>
                <a:schemeClr val="bg1"/>
              </a:solidFill>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FFDDA38A-DFF8-B97A-155B-6CE95A6C4B6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561F144B-322B-588A-3FF4-5DBE792C2F02}"/>
              </a:ext>
            </a:extLst>
          </p:cNvPr>
          <p:cNvPicPr>
            <a:picLocks noChangeAspect="1"/>
          </p:cNvPicPr>
          <p:nvPr/>
        </p:nvPicPr>
        <p:blipFill>
          <a:blip r:embed="rId5"/>
          <a:stretch>
            <a:fillRect/>
          </a:stretch>
        </p:blipFill>
        <p:spPr>
          <a:xfrm>
            <a:off x="13888623" y="289083"/>
            <a:ext cx="3106800" cy="684317"/>
          </a:xfrm>
          <a:prstGeom prst="rect">
            <a:avLst/>
          </a:prstGeom>
        </p:spPr>
      </p:pic>
      <p:pic>
        <p:nvPicPr>
          <p:cNvPr id="11" name="Obrázok 10">
            <a:extLst>
              <a:ext uri="{FF2B5EF4-FFF2-40B4-BE49-F238E27FC236}">
                <a16:creationId xmlns:a16="http://schemas.microsoft.com/office/drawing/2014/main" id="{1710C0A9-9F5B-0A04-ED62-FF2EBD00F9B3}"/>
              </a:ext>
            </a:extLst>
          </p:cNvPr>
          <p:cNvPicPr>
            <a:picLocks noChangeAspect="1"/>
          </p:cNvPicPr>
          <p:nvPr/>
        </p:nvPicPr>
        <p:blipFill>
          <a:blip r:embed="rId6"/>
          <a:stretch>
            <a:fillRect/>
          </a:stretch>
        </p:blipFill>
        <p:spPr>
          <a:xfrm>
            <a:off x="14051280" y="349749"/>
            <a:ext cx="2998013" cy="505347"/>
          </a:xfrm>
          <a:prstGeom prst="rect">
            <a:avLst/>
          </a:prstGeom>
        </p:spPr>
      </p:pic>
      <p:pic>
        <p:nvPicPr>
          <p:cNvPr id="12" name="Obrázok 11">
            <a:extLst>
              <a:ext uri="{FF2B5EF4-FFF2-40B4-BE49-F238E27FC236}">
                <a16:creationId xmlns:a16="http://schemas.microsoft.com/office/drawing/2014/main" id="{C0E3E18E-0754-A17C-EB0D-C40ECA51D4CA}"/>
              </a:ext>
            </a:extLst>
          </p:cNvPr>
          <p:cNvPicPr>
            <a:picLocks noChangeAspect="1"/>
          </p:cNvPicPr>
          <p:nvPr/>
        </p:nvPicPr>
        <p:blipFill>
          <a:blip r:embed="rId6"/>
          <a:stretch>
            <a:fillRect/>
          </a:stretch>
        </p:blipFill>
        <p:spPr>
          <a:xfrm>
            <a:off x="14036325" y="335313"/>
            <a:ext cx="2998013" cy="505347"/>
          </a:xfrm>
          <a:prstGeom prst="rect">
            <a:avLst/>
          </a:prstGeom>
        </p:spPr>
      </p:pic>
    </p:spTree>
    <p:extLst>
      <p:ext uri="{BB962C8B-B14F-4D97-AF65-F5344CB8AC3E}">
        <p14:creationId xmlns:p14="http://schemas.microsoft.com/office/powerpoint/2010/main" val="285663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0"/>
            <a:ext cx="6416679" cy="10287000"/>
            <a:chOff x="0" y="-38100"/>
            <a:chExt cx="1689989" cy="2747433"/>
          </a:xfrm>
          <a:solidFill>
            <a:schemeClr val="accent2"/>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32744" y="2094409"/>
            <a:ext cx="1310100" cy="0"/>
          </a:xfrm>
          <a:prstGeom prst="straightConnector1">
            <a:avLst/>
          </a:prstGeom>
          <a:noFill/>
          <a:ln w="95250" cap="flat" cmpd="sng">
            <a:solidFill>
              <a:srgbClr val="FFFFFF"/>
            </a:solidFill>
            <a:prstDash val="solid"/>
            <a:round/>
            <a:headEnd type="none" w="sm" len="sm"/>
            <a:tailEnd type="none" w="sm" len="sm"/>
          </a:ln>
        </p:spPr>
      </p:cxnSp>
      <p:sp>
        <p:nvSpPr>
          <p:cNvPr id="260" name="Google Shape;260;p6"/>
          <p:cNvSpPr/>
          <p:nvPr/>
        </p:nvSpPr>
        <p:spPr>
          <a:xfrm>
            <a:off x="681232" y="2547260"/>
            <a:ext cx="4903139" cy="7340353"/>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DD25A7E2-DE97-13F4-A312-4025A160B0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2E397C2F-17B5-8A4A-8752-82C337919A9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59;p6">
            <a:extLst>
              <a:ext uri="{FF2B5EF4-FFF2-40B4-BE49-F238E27FC236}">
                <a16:creationId xmlns:a16="http://schemas.microsoft.com/office/drawing/2014/main" id="{F9BC527F-4179-B6BA-BB7F-38ED090C6717}"/>
              </a:ext>
            </a:extLst>
          </p:cNvPr>
          <p:cNvSpPr txBox="1"/>
          <p:nvPr/>
        </p:nvSpPr>
        <p:spPr>
          <a:xfrm>
            <a:off x="6673085" y="1622885"/>
            <a:ext cx="11081100" cy="6678751"/>
          </a:xfrm>
          <a:prstGeom prst="rect">
            <a:avLst/>
          </a:prstGeom>
          <a:noFill/>
          <a:ln>
            <a:noFill/>
          </a:ln>
        </p:spPr>
        <p:txBody>
          <a:bodyPr spcFirstLastPara="1" wrap="square" lIns="0" tIns="0" rIns="0" bIns="0" anchor="t" anchorCtr="0">
            <a:spAutoFit/>
          </a:bodyPr>
          <a:lstStyle/>
          <a:p>
            <a:pPr marL="0" marR="0" lvl="0" indent="0" algn="just" rtl="0">
              <a:lnSpc>
                <a:spcPct val="155020"/>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Όταν όλες οι φυσικές παράμετροι και οι θερμοκρασίες παραμένουν σταθερές, ο νόμος του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δηλώνει ότι η τάση σε έναν αγωγό είναι ευθέως ανάλογη με το ρεύμα που διαρρέει αυτόν.</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 νόμος του</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μπορεί να εκφραστεί ως:</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ή V = I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Οπου:</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 είναι η σταθερά της αναλογικότητας γνωστή ως Αντίσταση,</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 είναι η εφαρμοζόμενη τάση και</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 είναι το ρεύμα που διαρρέει το ηλεκτρικό κύκλωμα.</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 παραπάνω τύπος μπορεί να αναδιαταχθεί για τον υπολογισμό του ρεύματος και της αντίστασης επίσης, ως εξής:</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Σύμφωνα με το νόμο του </a:t>
            </a:r>
            <a:r>
              <a:rPr lang="el-GR"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το ρεύμα που διαρρέει τον αγωγό είναι:</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Ομοίως, η αντίσταση μπορεί να οριστεί ως:</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p:txBody>
      </p:sp>
      <p:sp>
        <p:nvSpPr>
          <p:cNvPr id="5" name="Google Shape;261;p6">
            <a:extLst>
              <a:ext uri="{FF2B5EF4-FFF2-40B4-BE49-F238E27FC236}">
                <a16:creationId xmlns:a16="http://schemas.microsoft.com/office/drawing/2014/main" id="{C0CEFCA6-3C29-34D6-A730-112ED012F248}"/>
              </a:ext>
            </a:extLst>
          </p:cNvPr>
          <p:cNvSpPr txBox="1"/>
          <p:nvPr/>
        </p:nvSpPr>
        <p:spPr>
          <a:xfrm>
            <a:off x="41901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500" b="1" i="0" u="none" strike="noStrike" cap="none" dirty="0">
                <a:solidFill>
                  <a:srgbClr val="FFFFFF"/>
                </a:solidFill>
                <a:latin typeface="Poppins"/>
                <a:ea typeface="Poppins"/>
                <a:cs typeface="Poppins"/>
                <a:sym typeface="Poppins"/>
              </a:rPr>
              <a:t>ΤΥΠΟΣ ΝΟΜΟΥ ΤΟΥ </a:t>
            </a:r>
            <a:r>
              <a:rPr lang="el-GR"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endParaRPr sz="4500" b="1" dirty="0">
              <a:solidFill>
                <a:schemeClr val="bg1"/>
              </a:solidFill>
            </a:endParaRPr>
          </a:p>
        </p:txBody>
      </p:sp>
      <p:sp>
        <p:nvSpPr>
          <p:cNvPr id="6" name="Freeform 21">
            <a:extLst>
              <a:ext uri="{FF2B5EF4-FFF2-40B4-BE49-F238E27FC236}">
                <a16:creationId xmlns:a16="http://schemas.microsoft.com/office/drawing/2014/main" id="{3A2F15D2-D72D-3B1A-9E56-E4238CCD353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5B84777F-DF70-2217-7F43-98A65001FD36}"/>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8" name="Obrázok 7">
            <a:extLst>
              <a:ext uri="{FF2B5EF4-FFF2-40B4-BE49-F238E27FC236}">
                <a16:creationId xmlns:a16="http://schemas.microsoft.com/office/drawing/2014/main" id="{EF8BDA65-CF11-CFF0-8AEE-9150B995D614}"/>
              </a:ext>
            </a:extLst>
          </p:cNvPr>
          <p:cNvPicPr>
            <a:picLocks noChangeAspect="1"/>
          </p:cNvPicPr>
          <p:nvPr/>
        </p:nvPicPr>
        <p:blipFill>
          <a:blip r:embed="rId7"/>
          <a:stretch>
            <a:fillRect/>
          </a:stretch>
        </p:blipFill>
        <p:spPr>
          <a:xfrm>
            <a:off x="14051280" y="349749"/>
            <a:ext cx="2998013" cy="505347"/>
          </a:xfrm>
          <a:prstGeom prst="rect">
            <a:avLst/>
          </a:prstGeom>
        </p:spPr>
      </p:pic>
    </p:spTree>
    <p:extLst>
      <p:ext uri="{BB962C8B-B14F-4D97-AF65-F5344CB8AC3E}">
        <p14:creationId xmlns:p14="http://schemas.microsoft.com/office/powerpoint/2010/main" val="282233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6416679" cy="10287000"/>
            <a:chOff x="0" y="-38100"/>
            <a:chExt cx="1689989" cy="2747433"/>
          </a:xfrm>
          <a:solidFill>
            <a:schemeClr val="accent2"/>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419916" y="2034927"/>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564046" y="1689842"/>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 name="Freeform 21">
            <a:extLst>
              <a:ext uri="{FF2B5EF4-FFF2-40B4-BE49-F238E27FC236}">
                <a16:creationId xmlns:a16="http://schemas.microsoft.com/office/drawing/2014/main" id="{A0F4B003-C347-E97F-4A1C-5DD035066D5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F670FD51-84FC-6532-C1C7-0FE9401C76A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73;p7">
            <a:extLst>
              <a:ext uri="{FF2B5EF4-FFF2-40B4-BE49-F238E27FC236}">
                <a16:creationId xmlns:a16="http://schemas.microsoft.com/office/drawing/2014/main" id="{36A566D2-062B-5205-C00A-95C648FB5749}"/>
              </a:ext>
            </a:extLst>
          </p:cNvPr>
          <p:cNvSpPr txBox="1"/>
          <p:nvPr/>
        </p:nvSpPr>
        <p:spPr>
          <a:xfrm>
            <a:off x="419916" y="494452"/>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500" b="1" i="0" u="none" strike="noStrike" cap="none" dirty="0">
                <a:solidFill>
                  <a:schemeClr val="bg1"/>
                </a:solidFill>
                <a:latin typeface="Poppins"/>
                <a:ea typeface="Poppins"/>
                <a:cs typeface="Poppins"/>
                <a:sym typeface="Poppins"/>
              </a:rPr>
              <a:t>ΓΡΑΦΗΜΑ ΝΟΜΟΥ ΤΟΥ </a:t>
            </a:r>
            <a:r>
              <a:rPr lang="el-GR" sz="4500" b="1" i="0" u="none" strike="noStrike" cap="none" dirty="0">
                <a:solidFill>
                  <a:schemeClr val="bg1"/>
                </a:solidFill>
                <a:latin typeface="Poppins"/>
                <a:ea typeface="Poppins"/>
                <a:cs typeface="Poppins"/>
                <a:sym typeface="Poppins"/>
              </a:rPr>
              <a:t>Ωμ</a:t>
            </a:r>
            <a:endParaRPr dirty="0">
              <a:solidFill>
                <a:schemeClr val="bg1"/>
              </a:solidFill>
            </a:endParaRPr>
          </a:p>
        </p:txBody>
      </p:sp>
      <p:sp>
        <p:nvSpPr>
          <p:cNvPr id="5" name="Google Shape;274;p7">
            <a:extLst>
              <a:ext uri="{FF2B5EF4-FFF2-40B4-BE49-F238E27FC236}">
                <a16:creationId xmlns:a16="http://schemas.microsoft.com/office/drawing/2014/main" id="{9101278E-D28B-B400-F632-3D0448F4FEA3}"/>
              </a:ext>
            </a:extLst>
          </p:cNvPr>
          <p:cNvSpPr txBox="1"/>
          <p:nvPr/>
        </p:nvSpPr>
        <p:spPr>
          <a:xfrm>
            <a:off x="384172" y="3078480"/>
            <a:ext cx="5648400" cy="4739759"/>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Ο νόμος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ισχύει μόνο όταν οι φυσικές συνθήκες, όπως η θερμοκρασία, παραμένουν σταθερές. Αυτό οφείλεται στο ότι η ροή του ρεύματος μέσω του κυκλώματος μπορεί να επηρεαστεί από αλλαγές στη θερμοκρασία. Επομένως, όταν παράγοντες όπως η αλλαγή της θερμοκρασίας, ο νόμος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μπορεί να μην ισχύει. Για παράδειγμα, σε έναν λαμπτήρα, η θερμοκρασία αυξάνεται καθώς αυξάνεται το ρεύμα που τον διαρρέει, προκαλώντας μια απόκλιση από το νόμο του </a:t>
            </a:r>
            <a:r>
              <a:rPr lang="el-G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t>
            </a:r>
            <a:endParaRPr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CC397964-FC31-219F-A4AE-01F06F3816C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2D11D5AC-CEDA-A88F-2493-3BDF8E101F68}"/>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8" name="Obrázok 7">
            <a:extLst>
              <a:ext uri="{FF2B5EF4-FFF2-40B4-BE49-F238E27FC236}">
                <a16:creationId xmlns:a16="http://schemas.microsoft.com/office/drawing/2014/main" id="{8196DCE7-5F20-1B7B-1536-78475B4DEC1E}"/>
              </a:ext>
            </a:extLst>
          </p:cNvPr>
          <p:cNvPicPr>
            <a:picLocks noChangeAspect="1"/>
          </p:cNvPicPr>
          <p:nvPr/>
        </p:nvPicPr>
        <p:blipFill>
          <a:blip r:embed="rId7"/>
          <a:stretch>
            <a:fillRect/>
          </a:stretch>
        </p:blipFill>
        <p:spPr>
          <a:xfrm>
            <a:off x="14051280" y="364989"/>
            <a:ext cx="2998013" cy="505347"/>
          </a:xfrm>
          <a:prstGeom prst="rect">
            <a:avLst/>
          </a:prstGeom>
        </p:spPr>
      </p:pic>
    </p:spTree>
    <p:extLst>
      <p:ext uri="{BB962C8B-B14F-4D97-AF65-F5344CB8AC3E}">
        <p14:creationId xmlns:p14="http://schemas.microsoft.com/office/powerpoint/2010/main" val="420433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1" y="0"/>
            <a:ext cx="11707586" cy="2115150"/>
            <a:chOff x="0" y="-38100"/>
            <a:chExt cx="3737049" cy="802976"/>
          </a:xfrm>
          <a:solidFill>
            <a:schemeClr val="accent2"/>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8"/>
          <p:cNvSpPr/>
          <p:nvPr/>
        </p:nvSpPr>
        <p:spPr>
          <a:xfrm rot="5400000">
            <a:off x="1023200" y="2286792"/>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8"/>
          <p:cNvGrpSpPr/>
          <p:nvPr/>
        </p:nvGrpSpPr>
        <p:grpSpPr>
          <a:xfrm rot="5400000">
            <a:off x="2038137" y="3166038"/>
            <a:ext cx="771724" cy="771724"/>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79037" y="1390690"/>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15999708" y="754731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D60E676A-1B17-83E6-1B21-04BBDFC43C9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F3E0CCE-70A1-B5E4-79E5-168C203B238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294;p8">
            <a:extLst>
              <a:ext uri="{FF2B5EF4-FFF2-40B4-BE49-F238E27FC236}">
                <a16:creationId xmlns:a16="http://schemas.microsoft.com/office/drawing/2014/main" id="{467365E4-6473-B618-A17F-904F6F79BF62}"/>
              </a:ext>
            </a:extLst>
          </p:cNvPr>
          <p:cNvGraphicFramePr/>
          <p:nvPr>
            <p:extLst>
              <p:ext uri="{D42A27DB-BD31-4B8C-83A1-F6EECF244321}">
                <p14:modId xmlns:p14="http://schemas.microsoft.com/office/powerpoint/2010/main" val="4255785068"/>
              </p:ext>
            </p:extLst>
          </p:nvPr>
        </p:nvGraphicFramePr>
        <p:xfrm>
          <a:off x="4306078" y="3081596"/>
          <a:ext cx="10602825" cy="5053257"/>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el" sz="2000" b="1" u="none" strike="noStrike" cap="none" dirty="0">
                          <a:solidFill>
                            <a:schemeClr val="bg1"/>
                          </a:solidFill>
                          <a:latin typeface="Poppins" panose="00000500000000000000" pitchFamily="2" charset="-18"/>
                          <a:ea typeface="Inter"/>
                          <a:cs typeface="Poppins" panose="00000500000000000000" pitchFamily="2" charset="-18"/>
                          <a:sym typeface="Inter"/>
                        </a:rPr>
                        <a:t>Φυσική Ποσότητα</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b="1" u="none" strike="noStrike" cap="none" dirty="0">
                          <a:solidFill>
                            <a:schemeClr val="bg1"/>
                          </a:solidFill>
                          <a:latin typeface="Poppins" panose="00000500000000000000" pitchFamily="2" charset="-18"/>
                          <a:ea typeface="Inter"/>
                          <a:cs typeface="Poppins"/>
                          <a:sym typeface="Inter"/>
                        </a:rPr>
                        <a:t>Μονάδα μέτρησης</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b="1" u="none" strike="noStrike" cap="none" dirty="0">
                          <a:solidFill>
                            <a:schemeClr val="bg1"/>
                          </a:solidFill>
                          <a:latin typeface="Poppins" panose="00000500000000000000" pitchFamily="2" charset="-18"/>
                          <a:ea typeface="Inter"/>
                          <a:cs typeface="Poppins"/>
                          <a:sym typeface="Inter"/>
                        </a:rPr>
                        <a:t>Συντομογραφία μονάδας</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a:sym typeface="Inter"/>
                        </a:rPr>
                        <a:t>Τρέχον(C)</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a:sym typeface="Inter"/>
                        </a:rPr>
                        <a:t>Αμπέρ</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cs typeface="Poppins"/>
                        </a:rPr>
                        <a:t>Α</a:t>
                      </a:r>
                      <a:endParaRPr sz="2000" u="none" strike="noStrike" cap="none" dirty="0">
                        <a:solidFill>
                          <a:schemeClr val="bg1"/>
                        </a:solidFill>
                        <a:latin typeface="Poppins"/>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a:sym typeface="Inter"/>
                        </a:rPr>
                        <a:t>Τάση (V)</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err="1">
                          <a:solidFill>
                            <a:schemeClr val="bg1"/>
                          </a:solidFill>
                          <a:latin typeface="Poppins" panose="00000500000000000000" pitchFamily="2" charset="-18"/>
                          <a:ea typeface="Inter"/>
                          <a:cs typeface="Poppins"/>
                          <a:sym typeface="Inter"/>
                        </a:rPr>
                        <a:t>Βόλτ</a:t>
                      </a:r>
                      <a:endParaRPr sz="2000" u="none" strike="noStrike" cap="none" dirty="0" err="1">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a:sym typeface="Inter"/>
                        </a:rPr>
                        <a:t>V</a:t>
                      </a:r>
                      <a:endParaRPr sz="2000" u="none" strike="noStrike" cap="none" dirty="0">
                        <a:solidFill>
                          <a:schemeClr val="bg1"/>
                        </a:solidFill>
                        <a:latin typeface="Poppins"/>
                        <a:cs typeface="Poppins"/>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2"/>
                  </a:ext>
                </a:extLst>
              </a:tr>
              <a:tr h="937082">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panose="00000500000000000000" pitchFamily="2" charset="-18"/>
                          <a:sym typeface="Inter"/>
                        </a:rPr>
                        <a:t>Αντίσταση (R)</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panose="00000500000000000000" pitchFamily="2" charset="-18"/>
                          <a:sym typeface="Inter"/>
                        </a:rPr>
                        <a:t>Ωμ</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l" sz="2000" u="none" strike="noStrike" cap="none" dirty="0">
                          <a:solidFill>
                            <a:schemeClr val="bg1"/>
                          </a:solidFill>
                          <a:latin typeface="Poppins" panose="00000500000000000000" pitchFamily="2" charset="-18"/>
                          <a:ea typeface="Inter"/>
                          <a:cs typeface="Poppins" panose="00000500000000000000" pitchFamily="2" charset="-18"/>
                          <a:sym typeface="Inter"/>
                        </a:rPr>
                        <a:t>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3"/>
                  </a:ext>
                </a:extLst>
              </a:tr>
            </a:tbl>
          </a:graphicData>
        </a:graphic>
      </p:graphicFrame>
      <p:sp>
        <p:nvSpPr>
          <p:cNvPr id="5" name="Google Shape;295;p8">
            <a:extLst>
              <a:ext uri="{FF2B5EF4-FFF2-40B4-BE49-F238E27FC236}">
                <a16:creationId xmlns:a16="http://schemas.microsoft.com/office/drawing/2014/main" id="{E23205C6-4457-8183-FEFB-46EB8E487AD4}"/>
              </a:ext>
            </a:extLst>
          </p:cNvPr>
          <p:cNvSpPr txBox="1"/>
          <p:nvPr/>
        </p:nvSpPr>
        <p:spPr>
          <a:xfrm>
            <a:off x="526327" y="419099"/>
            <a:ext cx="6984816"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l" sz="4499" b="1" i="0" u="none" strike="noStrike" cap="none" dirty="0">
                <a:solidFill>
                  <a:srgbClr val="FFFFFF"/>
                </a:solidFill>
                <a:latin typeface="Poppins"/>
                <a:ea typeface="Poppins"/>
                <a:cs typeface="Poppins"/>
                <a:sym typeface="Poppins"/>
              </a:rPr>
              <a:t>ΕΝΟΤΗΤΑ ΝΟΜΟΥ ΤΟΥ </a:t>
            </a:r>
            <a:r>
              <a:rPr lang="el-GR" sz="4499" b="1" i="0" u="none" strike="noStrike" cap="none" dirty="0">
                <a:solidFill>
                  <a:srgbClr val="FFFFFF"/>
                </a:solidFill>
                <a:latin typeface="Poppins"/>
                <a:ea typeface="Poppins"/>
                <a:cs typeface="Poppins"/>
                <a:sym typeface="Poppins"/>
              </a:rPr>
              <a:t>Ωμ</a:t>
            </a:r>
            <a:endParaRPr dirty="0"/>
          </a:p>
        </p:txBody>
      </p:sp>
      <p:sp>
        <p:nvSpPr>
          <p:cNvPr id="6" name="Google Shape;296;p8">
            <a:extLst>
              <a:ext uri="{FF2B5EF4-FFF2-40B4-BE49-F238E27FC236}">
                <a16:creationId xmlns:a16="http://schemas.microsoft.com/office/drawing/2014/main" id="{6762003A-54F8-FFA6-C1E3-1292866BDF52}"/>
              </a:ext>
            </a:extLst>
          </p:cNvPr>
          <p:cNvSpPr txBox="1"/>
          <p:nvPr/>
        </p:nvSpPr>
        <p:spPr>
          <a:xfrm>
            <a:off x="744365" y="4746449"/>
            <a:ext cx="4110987"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Τρεις φυσικές ποσότητες:</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Ρεύμα</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Τάση</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Αντίσταση</a:t>
            </a:r>
            <a:endParaRPr sz="2000" dirty="0">
              <a:latin typeface="Poppins" panose="00000500000000000000" pitchFamily="2" charset="-18"/>
              <a:cs typeface="Poppins" panose="00000500000000000000" pitchFamily="2" charset="-18"/>
            </a:endParaRPr>
          </a:p>
        </p:txBody>
      </p:sp>
      <p:sp>
        <p:nvSpPr>
          <p:cNvPr id="7" name="Freeform 21">
            <a:extLst>
              <a:ext uri="{FF2B5EF4-FFF2-40B4-BE49-F238E27FC236}">
                <a16:creationId xmlns:a16="http://schemas.microsoft.com/office/drawing/2014/main" id="{EAEC408B-A5E8-3C91-3EF3-60BB8AF7B34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E789232B-A9C0-842A-B3B0-844CB73BB2AD}"/>
              </a:ext>
            </a:extLst>
          </p:cNvPr>
          <p:cNvPicPr>
            <a:picLocks noChangeAspect="1"/>
          </p:cNvPicPr>
          <p:nvPr/>
        </p:nvPicPr>
        <p:blipFill>
          <a:blip r:embed="rId5"/>
          <a:stretch>
            <a:fillRect/>
          </a:stretch>
        </p:blipFill>
        <p:spPr>
          <a:xfrm>
            <a:off x="13888623" y="289083"/>
            <a:ext cx="3106800" cy="684317"/>
          </a:xfrm>
          <a:prstGeom prst="rect">
            <a:avLst/>
          </a:prstGeom>
        </p:spPr>
      </p:pic>
      <p:pic>
        <p:nvPicPr>
          <p:cNvPr id="9" name="Obrázok 8">
            <a:extLst>
              <a:ext uri="{FF2B5EF4-FFF2-40B4-BE49-F238E27FC236}">
                <a16:creationId xmlns:a16="http://schemas.microsoft.com/office/drawing/2014/main" id="{07C1B29B-BEB9-1625-914C-10843B6D2BFF}"/>
              </a:ext>
            </a:extLst>
          </p:cNvPr>
          <p:cNvPicPr>
            <a:picLocks noChangeAspect="1"/>
          </p:cNvPicPr>
          <p:nvPr/>
        </p:nvPicPr>
        <p:blipFill>
          <a:blip r:embed="rId6"/>
          <a:stretch>
            <a:fillRect/>
          </a:stretch>
        </p:blipFill>
        <p:spPr>
          <a:xfrm>
            <a:off x="14051280" y="349749"/>
            <a:ext cx="2998013" cy="505347"/>
          </a:xfrm>
          <a:prstGeom prst="rect">
            <a:avLst/>
          </a:prstGeom>
        </p:spPr>
      </p:pic>
      <p:pic>
        <p:nvPicPr>
          <p:cNvPr id="10" name="Obrázok 9">
            <a:extLst>
              <a:ext uri="{FF2B5EF4-FFF2-40B4-BE49-F238E27FC236}">
                <a16:creationId xmlns:a16="http://schemas.microsoft.com/office/drawing/2014/main" id="{DC84DC56-1498-EE8F-4ED7-E8648A9AD3DD}"/>
              </a:ext>
            </a:extLst>
          </p:cNvPr>
          <p:cNvPicPr>
            <a:picLocks noChangeAspect="1"/>
          </p:cNvPicPr>
          <p:nvPr/>
        </p:nvPicPr>
        <p:blipFill>
          <a:blip r:embed="rId6"/>
          <a:stretch>
            <a:fillRect/>
          </a:stretch>
        </p:blipFill>
        <p:spPr>
          <a:xfrm>
            <a:off x="14020800" y="364989"/>
            <a:ext cx="2998013" cy="505347"/>
          </a:xfrm>
          <a:prstGeom prst="rect">
            <a:avLst/>
          </a:prstGeom>
        </p:spPr>
      </p:pic>
    </p:spTree>
    <p:extLst>
      <p:ext uri="{BB962C8B-B14F-4D97-AF65-F5344CB8AC3E}">
        <p14:creationId xmlns:p14="http://schemas.microsoft.com/office/powerpoint/2010/main" val="216996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805057" cy="10254342"/>
            <a:chOff x="0" y="-38100"/>
            <a:chExt cx="1965855" cy="2443570"/>
          </a:xfrm>
          <a:solidFill>
            <a:schemeClr val="accent2"/>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660136" y="1990510"/>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5817763"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992873" y="2412697"/>
            <a:ext cx="5747112" cy="7182498"/>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2" name="Freeform 21">
            <a:extLst>
              <a:ext uri="{FF2B5EF4-FFF2-40B4-BE49-F238E27FC236}">
                <a16:creationId xmlns:a16="http://schemas.microsoft.com/office/drawing/2014/main" id="{5B2B8912-DC9E-06F5-B876-B6B60A4D30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B199ADE-E539-D85D-B382-E610A421609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317;p9">
            <a:extLst>
              <a:ext uri="{FF2B5EF4-FFF2-40B4-BE49-F238E27FC236}">
                <a16:creationId xmlns:a16="http://schemas.microsoft.com/office/drawing/2014/main" id="{A21499E7-1830-8C52-EB13-5190CD900F34}"/>
              </a:ext>
            </a:extLst>
          </p:cNvPr>
          <p:cNvSpPr txBox="1"/>
          <p:nvPr/>
        </p:nvSpPr>
        <p:spPr>
          <a:xfrm>
            <a:off x="654208" y="568766"/>
            <a:ext cx="6961731"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l" sz="4499" b="1" i="0" u="none" strike="noStrike" cap="none" dirty="0">
                <a:solidFill>
                  <a:srgbClr val="FFFFFF"/>
                </a:solidFill>
                <a:latin typeface="Poppins"/>
                <a:ea typeface="Poppins"/>
                <a:cs typeface="Poppins"/>
                <a:sym typeface="Poppins"/>
              </a:rPr>
              <a:t>ΕΞΙΣΩΣΕΙΣ ΝΟΜΟΥ ΤΟΥ </a:t>
            </a:r>
            <a:r>
              <a:rPr lang="el-GR" sz="4499" b="1" i="0" u="none" strike="noStrike" cap="none" dirty="0">
                <a:solidFill>
                  <a:srgbClr val="FFFFFF"/>
                </a:solidFill>
                <a:latin typeface="Poppins"/>
                <a:ea typeface="Poppins"/>
                <a:cs typeface="Poppins"/>
                <a:sym typeface="Poppins"/>
              </a:rPr>
              <a:t>Ωμ</a:t>
            </a:r>
            <a:endParaRPr dirty="0"/>
          </a:p>
        </p:txBody>
      </p:sp>
      <p:sp>
        <p:nvSpPr>
          <p:cNvPr id="5" name="Google Shape;318;p9">
            <a:extLst>
              <a:ext uri="{FF2B5EF4-FFF2-40B4-BE49-F238E27FC236}">
                <a16:creationId xmlns:a16="http://schemas.microsoft.com/office/drawing/2014/main" id="{128B7542-78B6-6AA0-26E3-9E31600E9855}"/>
              </a:ext>
            </a:extLst>
          </p:cNvPr>
          <p:cNvSpPr txBox="1"/>
          <p:nvPr/>
        </p:nvSpPr>
        <p:spPr>
          <a:xfrm>
            <a:off x="9530586" y="3337125"/>
            <a:ext cx="6815835" cy="3447098"/>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 νόμος του </a:t>
            </a:r>
            <a:r>
              <a:rPr lang="el-G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Ωμ</a:t>
            </a: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παρέχει τρεις εξισώσεις οι οποίες είναι:</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l"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Οπου:</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είναι η τάση</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l" sz="2000" b="1" dirty="0">
                <a:latin typeface="Poppins" panose="00000500000000000000" pitchFamily="2" charset="-18"/>
                <a:ea typeface="Open Sans"/>
                <a:cs typeface="Poppins"/>
                <a:sym typeface="Open Sans"/>
              </a:rPr>
              <a:t>Ι</a:t>
            </a:r>
            <a:r>
              <a:rPr lang="el" sz="2000" b="1" i="0" u="none" strike="noStrike" cap="none" dirty="0">
                <a:solidFill>
                  <a:srgbClr val="000000"/>
                </a:solidFill>
                <a:latin typeface="Poppins" panose="00000500000000000000" pitchFamily="2" charset="-18"/>
                <a:ea typeface="Open Sans"/>
                <a:cs typeface="Poppins"/>
                <a:sym typeface="Open Sans"/>
              </a:rPr>
              <a:t> το ρεύμα</a:t>
            </a:r>
            <a:endParaRPr sz="2000" dirty="0">
              <a:latin typeface="Poppins"/>
              <a:cs typeface="Poppins"/>
            </a:endParaRPr>
          </a:p>
          <a:p>
            <a:pPr marL="0" marR="0" lvl="0" indent="0" algn="ctr" rtl="0">
              <a:lnSpc>
                <a:spcPct val="140013"/>
              </a:lnSpc>
              <a:spcBef>
                <a:spcPts val="0"/>
              </a:spcBef>
              <a:spcAft>
                <a:spcPts val="0"/>
              </a:spcAft>
              <a:buNone/>
            </a:pPr>
            <a:r>
              <a:rPr lang="el"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είναι η αντίσταση</a:t>
            </a:r>
            <a:endParaRPr sz="2000" dirty="0">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A5DD0F18-A24C-F8BD-C61D-34BE5FF2157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90A6DB3B-908C-F22A-CE58-492C497D6BE7}"/>
              </a:ext>
            </a:extLst>
          </p:cNvPr>
          <p:cNvPicPr>
            <a:picLocks noChangeAspect="1"/>
          </p:cNvPicPr>
          <p:nvPr/>
        </p:nvPicPr>
        <p:blipFill>
          <a:blip r:embed="rId6"/>
          <a:stretch>
            <a:fillRect/>
          </a:stretch>
        </p:blipFill>
        <p:spPr>
          <a:xfrm>
            <a:off x="13888623" y="289083"/>
            <a:ext cx="3106800" cy="684317"/>
          </a:xfrm>
          <a:prstGeom prst="rect">
            <a:avLst/>
          </a:prstGeom>
        </p:spPr>
      </p:pic>
      <p:pic>
        <p:nvPicPr>
          <p:cNvPr id="8" name="Obrázok 7">
            <a:extLst>
              <a:ext uri="{FF2B5EF4-FFF2-40B4-BE49-F238E27FC236}">
                <a16:creationId xmlns:a16="http://schemas.microsoft.com/office/drawing/2014/main" id="{283D59AB-2466-A600-56E1-14FBEA45BE2B}"/>
              </a:ext>
            </a:extLst>
          </p:cNvPr>
          <p:cNvPicPr>
            <a:picLocks noChangeAspect="1"/>
          </p:cNvPicPr>
          <p:nvPr/>
        </p:nvPicPr>
        <p:blipFill>
          <a:blip r:embed="rId7"/>
          <a:stretch>
            <a:fillRect/>
          </a:stretch>
        </p:blipFill>
        <p:spPr>
          <a:xfrm>
            <a:off x="14051280" y="364989"/>
            <a:ext cx="2998013" cy="505347"/>
          </a:xfrm>
          <a:prstGeom prst="rect">
            <a:avLst/>
          </a:prstGeom>
        </p:spPr>
      </p:pic>
    </p:spTree>
    <p:extLst>
      <p:ext uri="{BB962C8B-B14F-4D97-AF65-F5344CB8AC3E}">
        <p14:creationId xmlns:p14="http://schemas.microsoft.com/office/powerpoint/2010/main" val="33852497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1554</Words>
  <Application>Microsoft Office PowerPoint</Application>
  <PresentationFormat>Vlastná</PresentationFormat>
  <Paragraphs>173</Paragraphs>
  <Slides>20</Slides>
  <Notes>20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Arial</vt:lpstr>
      <vt:lpstr>Calibri</vt:lpstr>
      <vt:lpstr>Open Sans</vt:lpstr>
      <vt:lpstr>Poppins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14</cp:revision>
  <dcterms:created xsi:type="dcterms:W3CDTF">2006-08-16T00:00:00Z</dcterms:created>
  <dcterms:modified xsi:type="dcterms:W3CDTF">2024-09-23T20:41:31Z</dcterms:modified>
</cp:coreProperties>
</file>